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18" r:id="rId2"/>
    <p:sldId id="322" r:id="rId3"/>
    <p:sldId id="310" r:id="rId4"/>
    <p:sldId id="309" r:id="rId5"/>
    <p:sldId id="325" r:id="rId6"/>
    <p:sldId id="311" r:id="rId7"/>
    <p:sldId id="326" r:id="rId8"/>
    <p:sldId id="316" r:id="rId9"/>
    <p:sldId id="327" r:id="rId10"/>
    <p:sldId id="314" r:id="rId11"/>
    <p:sldId id="32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C48C8-0949-4AB5-9709-78730B4D5A71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C6944-7B18-4FD4-AE45-D89D9C541D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914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36663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8949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24" name="Shape 32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283" name="Shape 28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344546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24" name="Shape 32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680919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89492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9076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689492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Shape 669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670" name="Shape 670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22571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8A2C1-1F66-4868-8B18-64957AA67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E01379-F064-44A5-8D3C-93B71E1F82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6616B4-2FAC-4E39-A786-33DC351AA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9C10AF-947F-46A7-A3C7-33950E7A5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0ADAD7-8A18-4DFF-A6B6-FD97981D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478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328A5-1F4D-49D6-9C64-F08BE52A1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B08AA8-2F96-498A-B5C5-0D156401F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B261F-E225-4FA0-ACDB-7F338DEA5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F7BE9D-BA40-4993-B2C6-8CB6E1EA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308C70-1232-47EE-8F43-1E58167CA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325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813E7-B5E6-44D0-9FFA-573B43944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564BF2-495E-4E70-A207-E22539E7B7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656DBF-D268-43B3-BB4E-411AC91AB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4CB23F-7C1E-438C-B800-93A05B120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5DE8B7-BDB4-4A3B-89BA-7DE8A1DD9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25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46671-BCBD-4958-9C05-68FDA7D2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BDF2D-B904-4F03-93AC-040189851C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2EB1FD-626B-4F60-8D99-3F5AAA193F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F9D550-A58B-47D9-B7AA-0A7FD27BD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E26E6-CEBE-4BB6-BC52-0F0859A97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6C70FD-C860-4E8C-B556-BB7650069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465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12FD94-B44F-47AA-A1AC-55C915A46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D65819-B174-4F0C-9DDC-E32C06D340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46D6D3-1FA3-4AD0-AB89-0FB65D81C4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81EE68-1514-4BB4-A932-D146D0BEDC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92932A-AB18-4BA2-A739-84DD35A48D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0FC015-26CB-44F5-AFAF-19291A5E7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7244EE-7167-4772-8397-4EA8CB43D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1BB696-C2DD-403F-9087-6C875E33F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831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619B8-6ED7-427D-8340-8FEB9BDD6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8E8BF0-9263-472F-B649-4C859CD2D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BB79CC-1AA7-40CB-A489-84FB9212E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4B83B0-7235-40FD-AF87-1C93E1DA1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207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4F7660-2B08-48A1-9393-E56835536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F1C4B3-24AE-445C-8A80-2DA184A4E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21C860-19D2-4CE0-AE26-E50348D48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467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EC822-A849-4380-B45C-9CF786D73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12CED8-5DA5-4799-947E-3D05B948C0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A6D522-A06F-4249-8E97-0D71B3F00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F90C4C-8607-4E7C-93B4-2E10201FC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586418-8590-4BD0-A866-EC2CAA60A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99B9F3-0357-4996-A261-FE89B5262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059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1B43A-13E2-4775-8C05-57E615BA6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999AAF-2726-4F67-B002-E5319474D4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A6296-3827-443C-AC56-8D7ABDFC51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110A3-7757-4D6A-87FE-C1DEA5A64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DD0EA5-12A6-4931-AC7B-30EC87F78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062815-C8CB-4133-B5D0-C67E3E0BF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8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3670B-75EC-4DD0-B9E3-5F236CB05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3655CC-9874-4155-8F7A-2C592D3341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28E072-E025-42CA-9223-432F43D6C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4765-002E-4B00-9661-C36D72EE9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051405-F796-4C87-ACD8-58F7CA969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817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CA7D57-6E8B-4CDF-8661-903C51EA21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4A178D-71F3-4A11-A624-E4DFCB2F4B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CCDA9-C649-4512-B7FF-369E32AD0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DC5845-66CC-4074-8C64-12B6151B0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6D27AF-82B3-4E78-92C8-75EE1A488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369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031E59-2CE4-48BA-AFD7-F5E48C63B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2F0CB9-8D7B-4CD1-91FD-0DB60B2A9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FC6608-4ACA-4EE0-BBB4-9ACA684A75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BCAC16-7236-48FC-B5A7-947692BE40B8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FFA64-38DE-4DB5-BFF2-D5FF1CEE21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B8F67-601D-42CC-B007-937F2CF1B1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51D5B-BFDD-4BB1-BAC4-DC049D91EC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272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67478" y="947705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Prepare self and work area for practical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Cook off any meats or alternative in a frying pan ensuring they are fully cooked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highlight>
                  <a:srgbClr val="FFFF00"/>
                </a:highlight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Using a knife carefully and start to prepare your salad options by chopping and slicing them up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Once all your options are ready assemble all on a chopping board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Wash your jar up making sure it is clean</a:t>
            </a:r>
          </a:p>
          <a:p>
            <a:pPr marL="342900" indent="-342900">
              <a:lnSpc>
                <a:spcPct val="200000"/>
              </a:lnSpc>
              <a:spcBef>
                <a:spcPts val="360"/>
              </a:spcBef>
              <a:buFont typeface="+mj-lt"/>
              <a:buAutoNum type="arabicPeriod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Start to layer your salad options, your meat and your sauce try and alternate </a:t>
            </a:r>
            <a:r>
              <a:rPr lang="en-US" dirty="0" err="1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colours</a:t>
            </a: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!</a:t>
            </a:r>
          </a:p>
          <a:p>
            <a:pPr>
              <a:lnSpc>
                <a:spcPct val="200000"/>
              </a:lnSpc>
              <a:spcBef>
                <a:spcPts val="360"/>
              </a:spcBef>
            </a:pPr>
            <a:endParaRPr lang="en-US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MEAL IN A JAR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161292"/>
            <a:ext cx="3333750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X Sauce of your choice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4 X different salad options 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X meat or alternative </a:t>
            </a: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endParaRPr lang="en-US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spcBef>
                <a:spcPts val="360"/>
              </a:spcBef>
              <a:buClr>
                <a:srgbClr val="000000"/>
              </a:buClr>
              <a:buSzPct val="25000"/>
            </a:pPr>
            <a:r>
              <a:rPr lang="en-US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We will cook and prepare everything in class.</a:t>
            </a:r>
          </a:p>
          <a:p>
            <a:endParaRPr lang="en-GB" dirty="0"/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441700" y="841718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" y="210906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701" y="2109069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C6A55B-9684-49D6-B036-03396C3857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248" y="547499"/>
            <a:ext cx="1737342" cy="234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32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20967" y="1101639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Heat oven to 230C/fan 210C/gas 8.</a:t>
            </a:r>
          </a:p>
          <a:p>
            <a:pPr marL="342900" indent="-342900">
              <a:buAutoNum type="arabicPeriod"/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AutoNum type="arabicPeriod"/>
            </a:pP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Drizzle a little sunflower oil evenly into two 4-hole Yorkshire pudding tins or two 12-hole non-stick muffin tins and place in the oven to heat through</a:t>
            </a:r>
            <a:r>
              <a:rPr lang="en-GB" sz="1600" dirty="0">
                <a:highlight>
                  <a:srgbClr val="FFFF00"/>
                </a:highlight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To make the batter, tip 140g plain flour into a bowl and beat in 4 eggs until smooth</a:t>
            </a:r>
            <a:r>
              <a:rPr lang="en-GB" dirty="0">
                <a:latin typeface="Bahnschrift SemiBold SemiConden" panose="020B0502040204020203" pitchFamily="34" charset="0"/>
              </a:rPr>
              <a:t>.</a:t>
            </a: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Gradually add 200ml milk and carry on beating until the mix is completely lump-free. </a:t>
            </a:r>
            <a:r>
              <a:rPr lang="en-GB" dirty="0">
                <a:latin typeface="Bahnschrift SemiBold SemiConden" panose="020B0502040204020203" pitchFamily="34" charset="0"/>
              </a:rPr>
              <a:t>Season with salt and pepper.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Pour the batter into a jug, then remove the hot tins from the oven. Carefully and evenly pour the batter into the holes.</a:t>
            </a: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Place the tins back in the oven and leave undisturbed for 20-25 mins until the puddings have puffed up and browned.</a:t>
            </a:r>
          </a:p>
          <a:p>
            <a:pPr>
              <a:lnSpc>
                <a:spcPct val="200000"/>
              </a:lnSpc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YORKSHIRE PUDDINGS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847705"/>
            <a:ext cx="333375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140g plain flour (this is about 200ml/7fl oz)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4 eggs (200ml/7fl oz)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200ml milk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sunflower oil , for cooking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220967" y="727273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1190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90" y="2851191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D14D956-7B55-4F73-9ADA-6854F849A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517" y="733048"/>
            <a:ext cx="28575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37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" name="Shape 327"/>
          <p:cNvGraphicFramePr/>
          <p:nvPr/>
        </p:nvGraphicFramePr>
        <p:xfrm>
          <a:off x="229161" y="3608239"/>
          <a:ext cx="2845344" cy="2991394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845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771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b="1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Ingredients</a:t>
                      </a:r>
                    </a:p>
                  </a:txBody>
                  <a:tcPr marL="68575" marR="68575" marT="0" marB="0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257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100g noodles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1 small chicken breast</a:t>
                      </a:r>
                      <a:b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</a:b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1 clove garlic 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½ or 1 red </a:t>
                      </a:r>
                      <a:r>
                        <a:rPr lang="en-US" sz="1400" b="0" i="0" u="none" strike="noStrike" cap="none" dirty="0" err="1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chilli</a:t>
                      </a:r>
                      <a:b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</a:b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1cm fresh ginger </a:t>
                      </a:r>
                      <a:b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</a:b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½ </a:t>
                      </a:r>
                      <a:r>
                        <a:rPr lang="en-US" sz="1400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or 1 small </a:t>
                      </a: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onion</a:t>
                      </a:r>
                      <a:b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</a:b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3 mushrooms 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½ or </a:t>
                      </a: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1 </a:t>
                      </a:r>
                      <a:r>
                        <a:rPr lang="en-US" sz="1400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pepper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1 x 10ml spoon oil</a:t>
                      </a:r>
                      <a:b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</a:b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1 x 10ml spoon soy sauce (reduced salt)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2X Sweet chili sauce (optional) 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 </a:t>
                      </a:r>
                    </a:p>
                  </a:txBody>
                  <a:tcPr marL="68575" marR="68575" marT="0" marB="0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928731" y="0"/>
            <a:ext cx="9165423" cy="7401956"/>
          </a:xfrm>
          <a:prstGeom prst="rect">
            <a:avLst/>
          </a:prstGeom>
          <a:noFill/>
        </p:spPr>
        <p:txBody>
          <a:bodyPr wrap="square" lIns="91363" tIns="45685" rIns="91363" bIns="45685" rtlCol="0">
            <a:spAutoFit/>
          </a:bodyPr>
          <a:lstStyle/>
          <a:p>
            <a:pPr fontAlgn="t">
              <a:lnSpc>
                <a:spcPct val="200000"/>
              </a:lnSpc>
            </a:pPr>
            <a:r>
              <a:rPr lang="en-US" sz="4400" dirty="0">
                <a:latin typeface="Futura Lt BT" panose="020B0402020204020303" pitchFamily="34" charset="0"/>
              </a:rPr>
              <a:t> </a:t>
            </a:r>
            <a:r>
              <a:rPr lang="en-US" sz="4400" b="1" dirty="0">
                <a:latin typeface="Bahnschrift SemiBold SemiConden" panose="020B0502040204020203" pitchFamily="34" charset="0"/>
              </a:rPr>
              <a:t>Method</a:t>
            </a:r>
            <a:endParaRPr lang="en-GB" sz="4400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20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1. Cook the noodles in boiling water. Check the packet for details </a:t>
            </a:r>
            <a:endParaRPr lang="en-GB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2. </a:t>
            </a:r>
            <a:r>
              <a:rPr lang="en-US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Prepare the vegetables with a clean knife on a clean chopping board:</a:t>
            </a:r>
            <a:endParaRPr lang="en-GB" dirty="0">
              <a:highlight>
                <a:srgbClr val="FFFF00"/>
              </a:highlight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3. </a:t>
            </a:r>
            <a:r>
              <a:rPr lang="en-US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peel and crush the garlic; de-seed and slice the </a:t>
            </a:r>
            <a:r>
              <a:rPr lang="en-US" dirty="0" err="1">
                <a:highlight>
                  <a:srgbClr val="FFFF00"/>
                </a:highlight>
                <a:latin typeface="Bahnschrift SemiBold SemiConden" panose="020B0502040204020203" pitchFamily="34" charset="0"/>
              </a:rPr>
              <a:t>chilli</a:t>
            </a:r>
            <a:r>
              <a:rPr lang="en-US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; peel and slice the ginger; slice the onion, pepper and mushrooms. On a different board, finely slice the chicken breast</a:t>
            </a:r>
            <a:endParaRPr lang="en-GB" dirty="0">
              <a:highlight>
                <a:srgbClr val="FFFF00"/>
              </a:highlight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4. Heat the oil in a wok or frying pan. </a:t>
            </a:r>
            <a:endParaRPr lang="en-GB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5. Add the onion, garlic, </a:t>
            </a:r>
            <a:r>
              <a:rPr lang="en-US" dirty="0" err="1">
                <a:latin typeface="Bahnschrift SemiBold SemiConden" panose="020B0502040204020203" pitchFamily="34" charset="0"/>
              </a:rPr>
              <a:t>chilli</a:t>
            </a:r>
            <a:r>
              <a:rPr lang="en-US" dirty="0">
                <a:latin typeface="Bahnschrift SemiBold SemiConden" panose="020B0502040204020203" pitchFamily="34" charset="0"/>
              </a:rPr>
              <a:t> and ginger. Allow to cook for 1 minute.  Add the chicken and fry for 5 minutes</a:t>
            </a:r>
            <a:endParaRPr lang="en-GB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6. Add the remaining vegetables and soy sauce and continue to cook for a further 5 minutes.                                </a:t>
            </a:r>
            <a:endParaRPr lang="en-GB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CHECK THE CHICKEN IS COOKED BEFORE ADDING NOODLES</a:t>
            </a:r>
            <a:endParaRPr lang="en-GB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8. Drain the boiling hot water away from the noodles into a colander in the sink.</a:t>
            </a:r>
            <a:endParaRPr lang="en-GB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9. Stir in the cooked noodles and cook for 2 minutes until hot.</a:t>
            </a:r>
            <a:endParaRPr lang="en-GB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15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10. Serve. Clear up </a:t>
            </a:r>
            <a:endParaRPr lang="en-GB" dirty="0">
              <a:latin typeface="Bahnschrift SemiBold SemiConden" panose="020B0502040204020203" pitchFamily="34" charset="0"/>
            </a:endParaRPr>
          </a:p>
          <a:p>
            <a:pPr fontAlgn="t">
              <a:lnSpc>
                <a:spcPct val="20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 </a:t>
            </a:r>
            <a:endParaRPr lang="en-GB" dirty="0">
              <a:latin typeface="Bahnschrift SemiBold SemiConden" panose="020B0502040204020203" pitchFamily="34" charset="0"/>
            </a:endParaRPr>
          </a:p>
          <a:p>
            <a:endParaRPr lang="en-GB" dirty="0">
              <a:latin typeface="Futura Lt BT" panose="020B0402020204020303" pitchFamily="34" charset="0"/>
            </a:endParaRPr>
          </a:p>
        </p:txBody>
      </p:sp>
      <p:sp>
        <p:nvSpPr>
          <p:cNvPr id="11" name="Shape 325"/>
          <p:cNvSpPr txBox="1"/>
          <p:nvPr/>
        </p:nvSpPr>
        <p:spPr>
          <a:xfrm>
            <a:off x="97846" y="0"/>
            <a:ext cx="2399522" cy="646331"/>
          </a:xfrm>
          <a:prstGeom prst="rect">
            <a:avLst/>
          </a:prstGeom>
          <a:noFill/>
          <a:ln>
            <a:noFill/>
          </a:ln>
        </p:spPr>
        <p:txBody>
          <a:bodyPr lIns="91348" tIns="45665" rIns="91348" bIns="45665" anchor="t" anchorCtr="0">
            <a:noAutofit/>
          </a:bodyPr>
          <a:lstStyle/>
          <a:p>
            <a:pPr>
              <a:buSzPct val="25000"/>
            </a:pPr>
            <a:r>
              <a:rPr lang="en-GB" sz="36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STIR FRY</a:t>
            </a:r>
          </a:p>
          <a:p>
            <a:pPr algn="r"/>
            <a:endParaRPr dirty="0"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D45C2705-82B9-4B08-9008-0D7D87921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" y="2474001"/>
            <a:ext cx="1524756" cy="149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404BC844-2595-46CF-939D-47D00A121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123" y="2475813"/>
            <a:ext cx="1524756" cy="149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esame Beef Stir Fry - Cafe Delites">
            <a:extLst>
              <a:ext uri="{FF2B5EF4-FFF2-40B4-BE49-F238E27FC236}">
                <a16:creationId xmlns:a16="http://schemas.microsoft.com/office/drawing/2014/main" id="{48454349-CA7F-4B2B-8B44-7888F3AB71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" t="22904" r="42" b="10817"/>
          <a:stretch/>
        </p:blipFill>
        <p:spPr bwMode="auto">
          <a:xfrm>
            <a:off x="197772" y="646331"/>
            <a:ext cx="2399522" cy="243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89709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 txBox="1"/>
          <p:nvPr/>
        </p:nvSpPr>
        <p:spPr>
          <a:xfrm>
            <a:off x="106017" y="2978170"/>
            <a:ext cx="3689350" cy="4128661"/>
          </a:xfrm>
          <a:prstGeom prst="rect">
            <a:avLst/>
          </a:prstGeom>
          <a:solidFill>
            <a:schemeClr val="lt1">
              <a:alpha val="49803"/>
            </a:schemeClr>
          </a:solidFill>
          <a:ln>
            <a:noFill/>
          </a:ln>
        </p:spPr>
        <p:txBody>
          <a:bodyPr lIns="91348" tIns="45665" rIns="91348" bIns="4566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US" sz="24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Ingredients</a:t>
            </a: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 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lime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clove garlic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½ green </a:t>
            </a:r>
            <a:r>
              <a:rPr lang="en-US" sz="1200" dirty="0" err="1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chilli</a:t>
            </a:r>
            <a:endParaRPr lang="en-US" sz="12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Small bunch of coriander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x 10ml spoon oil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small chicken breast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(or 3 – 4 thighs)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½ onion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½ green pepper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tomato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25g Cheddar cheese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 tortillas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r>
              <a:rPr lang="en-US" sz="12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x 15ml spoon guacamole (or salsa), optional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25000"/>
            </a:pPr>
            <a:endParaRPr lang="en-US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</p:txBody>
      </p:sp>
      <p:sp>
        <p:nvSpPr>
          <p:cNvPr id="291" name="Shape 291"/>
          <p:cNvSpPr txBox="1"/>
          <p:nvPr/>
        </p:nvSpPr>
        <p:spPr>
          <a:xfrm>
            <a:off x="3179454" y="1581020"/>
            <a:ext cx="8787260" cy="4031900"/>
          </a:xfrm>
          <a:prstGeom prst="rect">
            <a:avLst/>
          </a:prstGeom>
          <a:noFill/>
          <a:ln>
            <a:noFill/>
          </a:ln>
        </p:spPr>
        <p:txBody>
          <a:bodyPr lIns="91348" tIns="45665" rIns="91348" bIns="45665" anchor="t" anchorCtr="0">
            <a:noAutofit/>
          </a:bodyPr>
          <a:lstStyle/>
          <a:p>
            <a:pPr marL="342613" indent="-342613">
              <a:buClr>
                <a:srgbClr val="000000"/>
              </a:buClr>
              <a:buSzPct val="100000"/>
              <a:buFont typeface="Questrial"/>
              <a:buAutoNum type="arabicPeriod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Prepare the marinade: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100000"/>
              <a:buFont typeface="Questrial"/>
              <a:buChar char="•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squeeze the lime; peel and crush the garlic; de-seed and slice the </a:t>
            </a:r>
            <a:r>
              <a:rPr lang="en-US" sz="2000" dirty="0" err="1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chilli</a:t>
            </a: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; chop the coriander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100000"/>
              <a:buFont typeface="Questrial"/>
              <a:buChar char="•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stir everything together with the oil.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25000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2. </a:t>
            </a:r>
            <a:r>
              <a:rPr lang="en-US" sz="2000" dirty="0">
                <a:highlight>
                  <a:srgbClr val="FFFF00"/>
                </a:highlight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Remove any skin from the chicken and cut the chicken into strips. Mix with the marinade and place in the fridge, covered, until needed.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25000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3. Prepare the remaining ingredients with a clean knife on a clean chopping board: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100000"/>
              <a:buFont typeface="Questrial"/>
              <a:buChar char="•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 slice the onion and green pepper; chop the tomato; grate the cheese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25000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5. Add the marinated chicken to the wok or saucepan and stir-fry for about 4 minutes. Check that the chicken is cooked.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25000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6. Add the onion and green pepper and continue to cook for a further 2 minutes.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25000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7. </a:t>
            </a:r>
            <a:r>
              <a:rPr lang="en-US" sz="2000" dirty="0">
                <a:highlight>
                  <a:srgbClr val="FFFF00"/>
                </a:highlight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Spread a little chicken in the center of the tortilla, add some tomato, cheese and guacamole, then roll up.</a:t>
            </a:r>
          </a:p>
          <a:p>
            <a:pPr marL="342613" indent="-342613">
              <a:spcBef>
                <a:spcPts val="600"/>
              </a:spcBef>
              <a:buClr>
                <a:srgbClr val="000000"/>
              </a:buClr>
              <a:buSzPct val="25000"/>
            </a:pPr>
            <a:r>
              <a:rPr lang="en-US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8. Serve and eat</a:t>
            </a:r>
            <a:endParaRPr sz="20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613" indent="-342613">
              <a:spcBef>
                <a:spcPts val="600"/>
              </a:spcBef>
              <a:buClr>
                <a:srgbClr val="000000"/>
              </a:buClr>
            </a:pPr>
            <a:endParaRPr sz="12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 marL="342613" indent="-342613">
              <a:spcBef>
                <a:spcPts val="600"/>
              </a:spcBef>
              <a:buClr>
                <a:srgbClr val="000000"/>
              </a:buClr>
            </a:pPr>
            <a:endParaRPr sz="12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2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</p:txBody>
      </p:sp>
      <p:sp>
        <p:nvSpPr>
          <p:cNvPr id="15" name="Shape 325"/>
          <p:cNvSpPr txBox="1"/>
          <p:nvPr/>
        </p:nvSpPr>
        <p:spPr>
          <a:xfrm>
            <a:off x="106017" y="-18335"/>
            <a:ext cx="1524000" cy="646331"/>
          </a:xfrm>
          <a:prstGeom prst="rect">
            <a:avLst/>
          </a:prstGeom>
          <a:noFill/>
          <a:ln>
            <a:noFill/>
          </a:ln>
        </p:spPr>
        <p:txBody>
          <a:bodyPr lIns="91348" tIns="45665" rIns="91348" bIns="4566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FAJITAS</a:t>
            </a:r>
          </a:p>
          <a:p>
            <a:pPr algn="r"/>
            <a:endParaRPr sz="2800" dirty="0"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091D109-7F53-4785-8313-11A049864D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22" t="8455" r="6043" b="7667"/>
          <a:stretch/>
        </p:blipFill>
        <p:spPr>
          <a:xfrm>
            <a:off x="106017" y="522284"/>
            <a:ext cx="2319131" cy="2295652"/>
          </a:xfrm>
          <a:prstGeom prst="rect">
            <a:avLst/>
          </a:prstGeom>
        </p:spPr>
      </p:pic>
      <p:pic>
        <p:nvPicPr>
          <p:cNvPr id="16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E741B4E6-64F9-4100-AE18-24814CB5E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773" y="2232568"/>
            <a:ext cx="1524756" cy="149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772B11A-EF37-4E53-919B-5CE169A8D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106" y="2234380"/>
            <a:ext cx="1524756" cy="149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52404D97-BFC1-4995-B36E-68C292B57C99}"/>
              </a:ext>
            </a:extLst>
          </p:cNvPr>
          <p:cNvSpPr txBox="1">
            <a:spLocks/>
          </p:cNvSpPr>
          <p:nvPr/>
        </p:nvSpPr>
        <p:spPr>
          <a:xfrm>
            <a:off x="2622862" y="796985"/>
            <a:ext cx="3896139" cy="873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Bahnschrift SemiBold Condensed" panose="020B0502040204020203" pitchFamily="34" charset="0"/>
              </a:rPr>
              <a:t>Method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142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EGGS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55182" y="3046961"/>
            <a:ext cx="1666875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 Eggs each</a:t>
            </a:r>
          </a:p>
          <a:p>
            <a:endParaRPr lang="en-GB" dirty="0">
              <a:latin typeface="Bahnschrift SemiBold SemiConden" panose="020B0502040204020203" pitchFamily="34" charset="0"/>
            </a:endParaRPr>
          </a:p>
          <a:p>
            <a:r>
              <a:rPr lang="en-GB" sz="1600" dirty="0">
                <a:latin typeface="Bahnschrift SemiBold SemiConden" panose="020B0502040204020203" pitchFamily="34" charset="0"/>
              </a:rPr>
              <a:t>On your tables each person will cook their eggs in a different way. You will all present your eggs on the SAME plate then taste and analyse the different cooking methods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235326" y="34677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POACHED 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77" y="1909443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190" y="1913995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81EA58-962E-4DE1-B4F6-5577849B18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54" y="573483"/>
            <a:ext cx="2722946" cy="2164742"/>
          </a:xfrm>
          <a:prstGeom prst="rect">
            <a:avLst/>
          </a:prstGeom>
        </p:spPr>
      </p:pic>
      <p:sp>
        <p:nvSpPr>
          <p:cNvPr id="12" name="Shape 325">
            <a:extLst>
              <a:ext uri="{FF2B5EF4-FFF2-40B4-BE49-F238E27FC236}">
                <a16:creationId xmlns:a16="http://schemas.microsoft.com/office/drawing/2014/main" id="{EEFFA472-83D1-463D-9839-7422A030CCF0}"/>
              </a:ext>
            </a:extLst>
          </p:cNvPr>
          <p:cNvSpPr txBox="1"/>
          <p:nvPr/>
        </p:nvSpPr>
        <p:spPr>
          <a:xfrm>
            <a:off x="2642266" y="4205125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SCRAMBLED 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13" name="Shape 325">
            <a:extLst>
              <a:ext uri="{FF2B5EF4-FFF2-40B4-BE49-F238E27FC236}">
                <a16:creationId xmlns:a16="http://schemas.microsoft.com/office/drawing/2014/main" id="{4FECA995-37AA-42B6-BBC1-A41D3716B255}"/>
              </a:ext>
            </a:extLst>
          </p:cNvPr>
          <p:cNvSpPr txBox="1"/>
          <p:nvPr/>
        </p:nvSpPr>
        <p:spPr>
          <a:xfrm>
            <a:off x="9129132" y="4037500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FRIED 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14" name="Shape 325">
            <a:extLst>
              <a:ext uri="{FF2B5EF4-FFF2-40B4-BE49-F238E27FC236}">
                <a16:creationId xmlns:a16="http://schemas.microsoft.com/office/drawing/2014/main" id="{885BD75E-90ED-4761-B437-35013F3F0CC8}"/>
              </a:ext>
            </a:extLst>
          </p:cNvPr>
          <p:cNvSpPr txBox="1"/>
          <p:nvPr/>
        </p:nvSpPr>
        <p:spPr>
          <a:xfrm>
            <a:off x="9129132" y="0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BOILED 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7366FF-E72E-415D-A22B-46104AC5DCDC}"/>
              </a:ext>
            </a:extLst>
          </p:cNvPr>
          <p:cNvSpPr txBox="1"/>
          <p:nvPr/>
        </p:nvSpPr>
        <p:spPr>
          <a:xfrm>
            <a:off x="3196524" y="676499"/>
            <a:ext cx="3810000" cy="31393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Boil the kettle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Once boiled add the water to a saucepan with 2 X tablespoons of vinegar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highlight>
                <a:srgbClr val="FFFF00"/>
              </a:highlight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Swirl the water around until a whirlpool is created.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highlight>
                <a:srgbClr val="FFFF00"/>
              </a:highlight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Crack the egg in the middle of the whirlpool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B2C8F8-43DE-4425-A2C9-88BADD7A5589}"/>
              </a:ext>
            </a:extLst>
          </p:cNvPr>
          <p:cNvSpPr txBox="1"/>
          <p:nvPr/>
        </p:nvSpPr>
        <p:spPr>
          <a:xfrm>
            <a:off x="8196845" y="583963"/>
            <a:ext cx="3810000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Boil the kettle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Once boiled add the water to the saucepan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Add the whole egg into the pan (do not crack the egg)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Once done, run under cold water until touchable.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Then peel off the shell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F83AF9-A1E7-4498-9017-99741DCE142F}"/>
              </a:ext>
            </a:extLst>
          </p:cNvPr>
          <p:cNvSpPr txBox="1"/>
          <p:nvPr/>
        </p:nvSpPr>
        <p:spPr>
          <a:xfrm>
            <a:off x="1841105" y="4769039"/>
            <a:ext cx="4649963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Crack the egg into a bowl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Add a splash of milk and a knob of butter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Whisk together until combined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Pop in the microwave for 30second intervals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E17A6B-85BE-467D-9102-0BA602962974}"/>
              </a:ext>
            </a:extLst>
          </p:cNvPr>
          <p:cNvSpPr txBox="1"/>
          <p:nvPr/>
        </p:nvSpPr>
        <p:spPr>
          <a:xfrm>
            <a:off x="7006524" y="4625258"/>
            <a:ext cx="4649963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Add oil to a frying pan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Once warm crack the egg into the corner of the frying pan</a:t>
            </a:r>
          </a:p>
          <a:p>
            <a:pPr marL="342900" indent="-342900"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Cook until it is a solid colour and the edges are crispy</a:t>
            </a:r>
          </a:p>
        </p:txBody>
      </p:sp>
    </p:spTree>
    <p:extLst>
      <p:ext uri="{BB962C8B-B14F-4D97-AF65-F5344CB8AC3E}">
        <p14:creationId xmlns:p14="http://schemas.microsoft.com/office/powerpoint/2010/main" val="2481367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" name="Shape 327"/>
          <p:cNvGraphicFramePr/>
          <p:nvPr/>
        </p:nvGraphicFramePr>
        <p:xfrm>
          <a:off x="83387" y="3135086"/>
          <a:ext cx="2845344" cy="373350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845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277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endParaRPr lang="en-US" sz="1400" b="1" i="0" u="none" strike="noStrike" cap="none" dirty="0">
                        <a:solidFill>
                          <a:schemeClr val="dk1"/>
                        </a:solidFill>
                        <a:latin typeface="Bahnschrift SemiBold SemiConden" panose="020B0502040204020203" pitchFamily="34" charset="0"/>
                        <a:ea typeface="Questrial"/>
                        <a:cs typeface="Questrial"/>
                        <a:sym typeface="Questrial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0141">
                <a:tc>
                  <a:txBody>
                    <a:bodyPr/>
                    <a:lstStyle/>
                    <a:p>
                      <a:r>
                        <a:rPr lang="en-GB" sz="1800" b="1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Ingredients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90 g Unsalted Butter (cold/cubed)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1 tsp Baking Powder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350 g Self Raising Flour (plus extra for dusting)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50 g Caster Sugar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1 tsp Lemon Juice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180 ml Milk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1 tsp Vanilla Extract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1 Egg (to glaze)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Bahnschrift SemiBold SemiConden" panose="020B0502040204020203" pitchFamily="34" charset="0"/>
                          <a:ea typeface="+mn-ea"/>
                          <a:cs typeface="+mn-cs"/>
                        </a:rPr>
                        <a:t>80g additional ingredients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ct val="25000"/>
                        <a:buFont typeface="Questrial"/>
                        <a:buNone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latin typeface="Bahnschrift SemiBold SemiConden" panose="020B0502040204020203" pitchFamily="34" charset="0"/>
                          <a:ea typeface="Questrial"/>
                          <a:cs typeface="Questrial"/>
                          <a:sym typeface="Questrial"/>
                        </a:rPr>
                        <a:t> </a:t>
                      </a:r>
                    </a:p>
                  </a:txBody>
                  <a:tcPr marL="68575" marR="68575" marT="0" marB="0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908057" y="1409700"/>
            <a:ext cx="9165423" cy="6093905"/>
          </a:xfrm>
          <a:prstGeom prst="rect">
            <a:avLst/>
          </a:prstGeom>
          <a:noFill/>
        </p:spPr>
        <p:txBody>
          <a:bodyPr wrap="square" lIns="91363" tIns="45685" rIns="91363" bIns="45685" rtlCol="0">
            <a:spAutoFit/>
          </a:bodyPr>
          <a:lstStyle/>
          <a:p>
            <a:pPr fontAlgn="t">
              <a:lnSpc>
                <a:spcPct val="150000"/>
              </a:lnSpc>
            </a:pPr>
            <a:r>
              <a:rPr lang="en-US" sz="1400" dirty="0">
                <a:latin typeface="Bahnschrift SemiBold SemiConden" panose="020B0502040204020203" pitchFamily="34" charset="0"/>
              </a:rPr>
              <a:t>1. </a:t>
            </a:r>
            <a:r>
              <a:rPr lang="en-GB" sz="1400" dirty="0">
                <a:latin typeface="Bahnschrift SemiBold SemiConden" panose="020B0502040204020203" pitchFamily="34" charset="0"/>
              </a:rPr>
              <a:t>Heat the oven to 220C/200C Fan/430F and place a lined baking tray in the oven to preheat.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Bahnschrift SemiBold SemiConden" panose="020B0502040204020203" pitchFamily="34" charset="0"/>
              </a:rPr>
              <a:t>2.</a:t>
            </a:r>
            <a:r>
              <a:rPr lang="en-GB" sz="1400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Tip the flour, salt, baking powder and butter into a bowl and rub together until it resembles bread crumbs - Pour the mixture into a bowl and stir in the sugar and add alternative ingredients. 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Alternatively, rub the butter into the flour mixture till breadcrumbs are formed. Add the lemon juice to the dry mixture!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Bahnschrift SemiBold SemiConden" panose="020B0502040204020203" pitchFamily="34" charset="0"/>
              </a:rPr>
              <a:t>3. Heat the Milk in the microwave or on the hob so its warm but not hot - microwave will take about 30 seconds - you don't want it too hot! 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Bahnschrift SemiBold SemiConden" panose="020B0502040204020203" pitchFamily="34" charset="0"/>
              </a:rPr>
              <a:t>4. Add the vanilla to the milk and mix.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Bahnschrift SemiBold SemiConden" panose="020B0502040204020203" pitchFamily="34" charset="0"/>
              </a:rPr>
              <a:t>5. Make a well in the dry mixture and add the liquid - stir with a spatula as it will be very wet at first - but it'll soon dry out as the liquid is incorporated.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Bahnschrift SemiBold SemiConden" panose="020B0502040204020203" pitchFamily="34" charset="0"/>
              </a:rPr>
              <a:t>6. Dust the work surface with some flour and tip the dough onto it - fold the dough over a few times so it is smooth but do not over work it!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Bahnschrift SemiBold SemiConden" panose="020B0502040204020203" pitchFamily="34" charset="0"/>
              </a:rPr>
              <a:t>7. </a:t>
            </a:r>
            <a:r>
              <a:rPr lang="en-GB" sz="1400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Roll the dough out till it is about 4cm thick.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Bahnschrift SemiBold SemiConden" panose="020B0502040204020203" pitchFamily="34" charset="0"/>
              </a:rPr>
              <a:t>8. </a:t>
            </a:r>
            <a:r>
              <a:rPr lang="en-GB" sz="1400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Dip a 5cm round cutter into the spare flour and cut out the scones </a:t>
            </a:r>
            <a:r>
              <a:rPr lang="en-GB" sz="1400" dirty="0">
                <a:latin typeface="Bahnschrift SemiBold SemiConden" panose="020B0502040204020203" pitchFamily="34" charset="0"/>
              </a:rPr>
              <a:t>- you will probably get four out of the first go! Repeat this again till you finish up all the dough!</a:t>
            </a:r>
          </a:p>
          <a:p>
            <a:pPr>
              <a:lnSpc>
                <a:spcPct val="150000"/>
              </a:lnSpc>
            </a:pPr>
            <a:r>
              <a:rPr lang="en-GB" sz="1400" dirty="0">
                <a:latin typeface="Bahnschrift SemiBold SemiConden" panose="020B0502040204020203" pitchFamily="34" charset="0"/>
              </a:rPr>
              <a:t>9. Take the tray out of the oven carefully and place the scones onto it - </a:t>
            </a:r>
            <a:r>
              <a:rPr lang="en-GB" sz="1400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brush the tops with the beaten egg so its glazed </a:t>
            </a:r>
            <a:r>
              <a:rPr lang="en-GB" sz="1400" dirty="0">
                <a:latin typeface="Bahnschrift SemiBold SemiConden" panose="020B0502040204020203" pitchFamily="34" charset="0"/>
              </a:rPr>
              <a:t>and bake in the oven for 10 minutes - leave to cool slightly when baked</a:t>
            </a:r>
            <a:r>
              <a:rPr lang="en-GB" sz="1400" dirty="0"/>
              <a:t>.</a:t>
            </a:r>
          </a:p>
          <a:p>
            <a:pPr fontAlgn="t">
              <a:lnSpc>
                <a:spcPct val="200000"/>
              </a:lnSpc>
            </a:pPr>
            <a:r>
              <a:rPr lang="en-US" dirty="0">
                <a:latin typeface="Bahnschrift SemiBold SemiConden" panose="020B0502040204020203" pitchFamily="34" charset="0"/>
              </a:rPr>
              <a:t> </a:t>
            </a:r>
            <a:endParaRPr lang="en-GB" dirty="0">
              <a:latin typeface="Bahnschrift SemiBold SemiConden" panose="020B0502040204020203" pitchFamily="34" charset="0"/>
            </a:endParaRPr>
          </a:p>
          <a:p>
            <a:endParaRPr lang="en-GB" dirty="0">
              <a:latin typeface="Futura Lt BT" panose="020B0402020204020303" pitchFamily="34" charset="0"/>
            </a:endParaRPr>
          </a:p>
        </p:txBody>
      </p:sp>
      <p:sp>
        <p:nvSpPr>
          <p:cNvPr id="11" name="Shape 325"/>
          <p:cNvSpPr txBox="1"/>
          <p:nvPr/>
        </p:nvSpPr>
        <p:spPr>
          <a:xfrm>
            <a:off x="97846" y="0"/>
            <a:ext cx="2399522" cy="646331"/>
          </a:xfrm>
          <a:prstGeom prst="rect">
            <a:avLst/>
          </a:prstGeom>
          <a:noFill/>
          <a:ln>
            <a:noFill/>
          </a:ln>
        </p:spPr>
        <p:txBody>
          <a:bodyPr lIns="91348" tIns="45665" rIns="91348" bIns="45665" anchor="t" anchorCtr="0">
            <a:noAutofit/>
          </a:bodyPr>
          <a:lstStyle/>
          <a:p>
            <a:pPr>
              <a:buSzPct val="25000"/>
            </a:pPr>
            <a:r>
              <a:rPr lang="en-GB" sz="40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SCONES</a:t>
            </a:r>
          </a:p>
          <a:p>
            <a:pPr algn="r"/>
            <a:endParaRPr dirty="0"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D45C2705-82B9-4B08-9008-0D7D87921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5813"/>
            <a:ext cx="1524756" cy="149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404BC844-2595-46CF-939D-47D00A1212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123" y="2475813"/>
            <a:ext cx="1524756" cy="1491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E4AB0D-2FF6-4FB7-94E2-3D88146EFE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78" t="37323" r="4076" b="8954"/>
          <a:stretch/>
        </p:blipFill>
        <p:spPr>
          <a:xfrm>
            <a:off x="179178" y="736600"/>
            <a:ext cx="2549701" cy="2247900"/>
          </a:xfrm>
          <a:prstGeom prst="rect">
            <a:avLst/>
          </a:prstGeom>
        </p:spPr>
      </p:pic>
      <p:sp>
        <p:nvSpPr>
          <p:cNvPr id="9" name="Shape 325">
            <a:extLst>
              <a:ext uri="{FF2B5EF4-FFF2-40B4-BE49-F238E27FC236}">
                <a16:creationId xmlns:a16="http://schemas.microsoft.com/office/drawing/2014/main" id="{98A8CA90-B248-4640-9375-60D4EDDA4F82}"/>
              </a:ext>
            </a:extLst>
          </p:cNvPr>
          <p:cNvSpPr txBox="1"/>
          <p:nvPr/>
        </p:nvSpPr>
        <p:spPr>
          <a:xfrm>
            <a:off x="2928731" y="688076"/>
            <a:ext cx="2399522" cy="646331"/>
          </a:xfrm>
          <a:prstGeom prst="rect">
            <a:avLst/>
          </a:prstGeom>
          <a:noFill/>
          <a:ln>
            <a:noFill/>
          </a:ln>
        </p:spPr>
        <p:txBody>
          <a:bodyPr lIns="91348" tIns="45665" rIns="91348" bIns="45665" anchor="t" anchorCtr="0">
            <a:noAutofit/>
          </a:bodyPr>
          <a:lstStyle/>
          <a:p>
            <a:pPr>
              <a:buSzPct val="25000"/>
            </a:pPr>
            <a:r>
              <a:rPr lang="en-GB" sz="36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METHOD</a:t>
            </a:r>
          </a:p>
          <a:p>
            <a:pPr algn="r"/>
            <a:endParaRPr dirty="0"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3954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07228" y="1175809"/>
            <a:ext cx="8847059" cy="3163785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</a:pPr>
            <a:r>
              <a:rPr lang="en-GB" sz="24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1.  Sieve the gram flour, chilli powder and salt together</a:t>
            </a:r>
          </a:p>
          <a:p>
            <a:pPr marL="342900" indent="-342900">
              <a:buClr>
                <a:srgbClr val="000000"/>
              </a:buClr>
              <a:buSzPct val="25000"/>
              <a:buFont typeface="Questrial"/>
              <a:buAutoNum type="arabicPeriod"/>
            </a:pPr>
            <a:endParaRPr lang="en-GB" sz="24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sz="24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2. Beat the eggs in a separate bowl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sz="24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sz="24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3. Mix the eggs into the flour mixture with the water and beat it into a smooth consistent paste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sz="24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sz="24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4. Add the thinly sliced onion and thinly sliced potato (grated is better)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sz="24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sz="24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5. Fold the onion and potato into the paste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sz="24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sz="24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6. Make walnut sized balls with the tbsp and fry in the oil for 2-3 minuets, turn the heat down and cook until golden brown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sz="24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sz="24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7. Drain and serve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lnSpc>
                <a:spcPct val="200000"/>
              </a:lnSpc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ONION BHAJI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38902" y="3550715"/>
            <a:ext cx="31026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75g Gram Flour (ground chickpeas)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38ml Water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 Medium Onions thinly sliced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½ tsp Chilli Powder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Large Eggs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½ Medium </a:t>
            </a:r>
            <a:r>
              <a:rPr lang="en-GB">
                <a:latin typeface="Bahnschrift SemiBold SemiConden" panose="020B0502040204020203" pitchFamily="34" charset="0"/>
              </a:rPr>
              <a:t>potato – Grated</a:t>
            </a:r>
            <a:endParaRPr lang="en-GB" dirty="0">
              <a:latin typeface="Bahnschrift SemiBold SemiConden" panose="020B0502040204020203" pitchFamily="34" charset="0"/>
            </a:endParaRPr>
          </a:p>
          <a:p>
            <a:r>
              <a:rPr lang="en-GB" dirty="0">
                <a:latin typeface="Bahnschrift SemiBold SemiConden" panose="020B0502040204020203" pitchFamily="34" charset="0"/>
              </a:rPr>
              <a:t>Pinch of Salt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207228" y="469047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3553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802" y="2573553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nion Bhaji">
            <a:extLst>
              <a:ext uri="{FF2B5EF4-FFF2-40B4-BE49-F238E27FC236}">
                <a16:creationId xmlns:a16="http://schemas.microsoft.com/office/drawing/2014/main" id="{07AEE52E-79AD-4366-B9A5-2C80C8359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18" y="604434"/>
            <a:ext cx="2702851" cy="270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468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67478" y="1110667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1. Prepare yourself and your work area and collect your ingredients and equipment.</a:t>
            </a:r>
          </a:p>
          <a:p>
            <a:pPr>
              <a:buClr>
                <a:srgbClr val="000000"/>
              </a:buClr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2. Light the oven Gas Mk7/210C fan. </a:t>
            </a: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Grease a baking tray.</a:t>
            </a:r>
          </a:p>
          <a:p>
            <a:pPr>
              <a:buClr>
                <a:srgbClr val="000000"/>
              </a:buClr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3. Put the flour and margarine into a mixing bowl and rub together until like fine breadcrumbs.</a:t>
            </a:r>
          </a:p>
          <a:p>
            <a:pPr>
              <a:buClr>
                <a:srgbClr val="000000"/>
              </a:buClr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4. Beat together the egg and the milk and use to add to the flour mixture to make a soft but not sticky dough.</a:t>
            </a:r>
          </a:p>
          <a:p>
            <a:pPr>
              <a:buClr>
                <a:srgbClr val="000000"/>
              </a:buClr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5. </a:t>
            </a:r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Gather into a ball and roll out on a floured surface to about 2cms thick</a:t>
            </a: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. Place on the baking tray.</a:t>
            </a:r>
          </a:p>
          <a:p>
            <a:pPr>
              <a:buClr>
                <a:srgbClr val="000000"/>
              </a:buClr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6. Spoon the tomato sauce carefully over the pizza base, before adding the rest of the ingredients.</a:t>
            </a:r>
          </a:p>
          <a:p>
            <a:pPr>
              <a:buClr>
                <a:srgbClr val="000000"/>
              </a:buClr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7. Finish with the grated cheese and any raw meat, if you are using it. 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(e.g. bacon)</a:t>
            </a:r>
          </a:p>
          <a:p>
            <a:pPr>
              <a:buClr>
                <a:srgbClr val="000000"/>
              </a:buClr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8. Place in the centre of the pre-heated oven for about 15-20 minutes, </a:t>
            </a:r>
          </a:p>
          <a:p>
            <a:pPr>
              <a:buClr>
                <a:srgbClr val="000000"/>
              </a:buClr>
              <a:buSzPct val="25000"/>
              <a:buFont typeface="Questrial"/>
              <a:buNone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until risen and golden.</a:t>
            </a:r>
          </a:p>
          <a:p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SCONE BASED PIZZA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161292"/>
            <a:ext cx="33337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150g Self Raising Flour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25g Butter/Margarine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egg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50ml semi-skimmed milk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Tomato puree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4 X toppings of choice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50g Grated Mozzarella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tsp herbs</a:t>
            </a:r>
          </a:p>
          <a:p>
            <a:endParaRPr lang="en-GB" dirty="0"/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441700" y="742053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" y="210906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701" y="2109069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izza with a Herby Scone Base - Let&amp;#39;s Get Cooking at Home">
            <a:extLst>
              <a:ext uri="{FF2B5EF4-FFF2-40B4-BE49-F238E27FC236}">
                <a16:creationId xmlns:a16="http://schemas.microsoft.com/office/drawing/2014/main" id="{2AA63A57-12F8-463D-89A5-A5E5DC649B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6" b="13618"/>
          <a:stretch/>
        </p:blipFill>
        <p:spPr bwMode="auto">
          <a:xfrm>
            <a:off x="334978" y="676159"/>
            <a:ext cx="2498165" cy="210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641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20967" y="1101639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Clr>
                <a:srgbClr val="000000"/>
              </a:buClr>
              <a:buSzPct val="25000"/>
              <a:buFont typeface="Questrial"/>
              <a:buNone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Pre-heat the grill.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Grate the cheese and divide into 3 portions.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Slice the tomato.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Place the bread on the chopping board.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Spread the mustard and tomato slices on one slice of bread, and top with 1 portion of cheese.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Place the ham on the other slide, and top with 1 portion of cheese.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Place under the grill, removing when bubbling hot.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Press the 2 slices of bread together and sprinkle the remaining cheese on top.</a:t>
            </a:r>
          </a:p>
          <a:p>
            <a:pPr marL="342900" indent="-342900">
              <a:buAutoNum type="arabicPeriod"/>
            </a:pPr>
            <a:endParaRPr lang="en-GB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latin typeface="Bahnschrift SemiBold SemiConden" panose="020B0502040204020203" pitchFamily="34" charset="0"/>
              </a:rPr>
              <a:t>Place undertaking the grill until the cheese is melted.</a:t>
            </a:r>
          </a:p>
          <a:p>
            <a:pPr>
              <a:lnSpc>
                <a:spcPct val="200000"/>
              </a:lnSpc>
            </a:pPr>
            <a:endParaRPr lang="en-GB"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endParaRPr sz="16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CROQUE MONSIEUR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847705"/>
            <a:ext cx="333375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30g Cheddar Cheese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½ Tomato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 Slices of Bread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2.5ml Mustard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 slice of Ham (meat or veggie)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220967" y="727273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1190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90" y="2851191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officeArt object" descr="IMG_0232.jpeg">
            <a:extLst>
              <a:ext uri="{FF2B5EF4-FFF2-40B4-BE49-F238E27FC236}">
                <a16:creationId xmlns:a16="http://schemas.microsoft.com/office/drawing/2014/main" id="{E818F085-C198-43A9-8A81-C89E5DD6A03B}"/>
              </a:ext>
            </a:extLst>
          </p:cNvPr>
          <p:cNvGrpSpPr/>
          <p:nvPr/>
        </p:nvGrpSpPr>
        <p:grpSpPr>
          <a:xfrm>
            <a:off x="160205" y="614707"/>
            <a:ext cx="2894966" cy="3000798"/>
            <a:chOff x="0" y="-1"/>
            <a:chExt cx="2895168" cy="1811088"/>
          </a:xfrm>
        </p:grpSpPr>
        <p:pic>
          <p:nvPicPr>
            <p:cNvPr id="13" name="IMG_0232.jpeg" descr="IMG_0232.jpeg">
              <a:extLst>
                <a:ext uri="{FF2B5EF4-FFF2-40B4-BE49-F238E27FC236}">
                  <a16:creationId xmlns:a16="http://schemas.microsoft.com/office/drawing/2014/main" id="{B7DBBB0E-2889-44C4-8285-83D058B87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4097" t="8432" b="15795"/>
            <a:stretch>
              <a:fillRect/>
            </a:stretch>
          </p:blipFill>
          <p:spPr>
            <a:xfrm>
              <a:off x="101600" y="101600"/>
              <a:ext cx="2691968" cy="1595187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" name="IMG_0232.jpeg" descr="IMG_0232.jpeg">
              <a:extLst>
                <a:ext uri="{FF2B5EF4-FFF2-40B4-BE49-F238E27FC236}">
                  <a16:creationId xmlns:a16="http://schemas.microsoft.com/office/drawing/2014/main" id="{C1F2FCCD-7396-4D1F-8323-9D652E7394C3}"/>
                </a:ext>
              </a:extLst>
            </p:cNvPr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-1"/>
              <a:ext cx="2895168" cy="1811088"/>
            </a:xfrm>
            <a:prstGeom prst="rect">
              <a:avLst/>
            </a:prstGeom>
            <a:effectLst/>
          </p:spPr>
        </p:pic>
      </p:grpSp>
    </p:spTree>
    <p:extLst>
      <p:ext uri="{BB962C8B-B14F-4D97-AF65-F5344CB8AC3E}">
        <p14:creationId xmlns:p14="http://schemas.microsoft.com/office/powerpoint/2010/main" val="2186468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538612" y="560700"/>
            <a:ext cx="7525910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 marL="228462"/>
            <a:endParaRPr sz="20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Peel and chop the onion, dicing it into small chunks. After this peel and crush the garlic using a garlic crusher.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Fry the onion and garlic in the oil for 5 minutes until soft, on a medium heat. Fry any other ingredients off at this point also.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Add the tomatoes and tear in the basil leaves in.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Add a few twists of black pepper, then allow to simmer gently for 20 minutes.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While onion and garlic is frying, boil kettle and pour into pan.  Turn on hob and bring to boil. When rapidly boiling, add the pasta and </a:t>
            </a:r>
            <a:r>
              <a:rPr lang="en-GB" sz="20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cook for around </a:t>
            </a: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10 minutes until al dente,      </a:t>
            </a:r>
          </a:p>
          <a:p>
            <a:pPr marL="342900" indent="-342900">
              <a:buFont typeface="+mj-lt"/>
              <a:buAutoNum type="arabicPeriod"/>
            </a:pPr>
            <a:endParaRPr sz="20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Prepare any other vegetables or meat needed for the dish</a:t>
            </a:r>
          </a:p>
          <a:p>
            <a:pPr marL="342900" indent="-342900">
              <a:buFont typeface="+mj-lt"/>
              <a:buAutoNum type="arabicPeriod"/>
            </a:pPr>
            <a:endParaRPr sz="2000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When done, drain pasta using a colander in the sink. </a:t>
            </a:r>
            <a:r>
              <a:rPr lang="en-GB" sz="20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Mix</a:t>
            </a: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 the cooked </a:t>
            </a:r>
            <a:r>
              <a:rPr lang="en-GB" sz="2000" b="1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pasta and tomato sauce </a:t>
            </a:r>
            <a:r>
              <a:rPr lang="en-GB" sz="2000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together then present your dish.</a:t>
            </a:r>
          </a:p>
          <a:p>
            <a:endParaRPr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endParaRPr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BASIC TOMATO SAUCE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A09E52-5141-4B2B-BFDE-3F9F758D05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560700"/>
            <a:ext cx="3050821" cy="22367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07950" y="3161292"/>
            <a:ext cx="33337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onion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clove garlic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x 15ml spoon oil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 x 400g canned chopped tomatoes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Handful of fresh basil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Black pepper</a:t>
            </a:r>
          </a:p>
          <a:p>
            <a:pPr>
              <a:buClr>
                <a:schemeClr val="dk1"/>
              </a:buClr>
              <a:buSzPct val="25000"/>
            </a:pPr>
            <a:r>
              <a:rPr lang="en-GB" dirty="0">
                <a:latin typeface="Bahnschrift SemiBold SemiConden" panose="020B0502040204020203" pitchFamily="34" charset="0"/>
                <a:ea typeface="Questrial"/>
                <a:cs typeface="Questrial"/>
                <a:sym typeface="Questrial"/>
              </a:rPr>
              <a:t>100g pasta</a:t>
            </a:r>
          </a:p>
          <a:p>
            <a:endParaRPr lang="en-GB" dirty="0"/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810000" y="342518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1" y="210906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701" y="2109069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942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Shape 673"/>
          <p:cNvSpPr txBox="1"/>
          <p:nvPr/>
        </p:nvSpPr>
        <p:spPr>
          <a:xfrm>
            <a:off x="3220967" y="1101639"/>
            <a:ext cx="8985961" cy="6858000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 marL="342900" indent="-342900">
              <a:buClr>
                <a:srgbClr val="000000"/>
              </a:buClr>
              <a:buSzPct val="25000"/>
              <a:buFont typeface="+mj-lt"/>
              <a:buAutoNum type="arabicPeriod"/>
            </a:pPr>
            <a:endParaRPr lang="en-GB" dirty="0">
              <a:latin typeface="Bahnschrift SemiBold SemiConden" panose="020B0502040204020203" pitchFamily="34" charset="0"/>
              <a:ea typeface="Questrial"/>
              <a:cs typeface="Questrial"/>
              <a:sym typeface="Questrial"/>
            </a:endParaRPr>
          </a:p>
          <a:p>
            <a:pPr marL="342900" indent="-342900"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</a:rPr>
              <a:t>Heat oven to 180C/160C fan/gas 4 and fill a 12 cupcake tray with cases.</a:t>
            </a:r>
          </a:p>
          <a:p>
            <a:pPr marL="342900" indent="-342900">
              <a:buAutoNum type="arabicPeriod"/>
            </a:pPr>
            <a:endParaRPr lang="en-GB" sz="2000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</a:rPr>
              <a:t>Beat the softened butter and the sugar together until pale and fluffy.</a:t>
            </a:r>
          </a:p>
          <a:p>
            <a:pPr marL="342900" indent="-342900">
              <a:buAutoNum type="arabicPeriod"/>
            </a:pPr>
            <a:endParaRPr lang="en-GB" sz="2000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</a:rPr>
              <a:t>Whisk in 2 large eggs, one at a time, scraping down the sides of the bowl after each addition.</a:t>
            </a:r>
          </a:p>
          <a:p>
            <a:pPr marL="342900" indent="-342900">
              <a:buAutoNum type="arabicPeriod"/>
            </a:pPr>
            <a:endParaRPr lang="en-GB" sz="2000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</a:rPr>
              <a:t>Add ½ tsp vanilla extract, 110g self-raising flour and a pinch of salt, whisk until just combined then spoon the mixture into the cupcake cases.</a:t>
            </a:r>
          </a:p>
          <a:p>
            <a:pPr marL="342900" indent="-342900">
              <a:buAutoNum type="arabicPeriod"/>
            </a:pPr>
            <a:endParaRPr lang="en-GB" sz="2000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</a:rPr>
              <a:t>Bake for 15 mins until golden brown and a skewer inserted into the middle of each cake comes out clean. </a:t>
            </a:r>
          </a:p>
          <a:p>
            <a:pPr marL="342900" indent="-342900">
              <a:buAutoNum type="arabicPeriod"/>
            </a:pPr>
            <a:endParaRPr lang="en-GB" sz="2000" dirty="0">
              <a:latin typeface="Bahnschrift SemiBold SemiConden" panose="020B0502040204020203" pitchFamily="34" charset="0"/>
            </a:endParaRPr>
          </a:p>
          <a:p>
            <a:pPr marL="342900" indent="-342900">
              <a:buAutoNum type="arabicPeriod"/>
            </a:pPr>
            <a:r>
              <a:rPr lang="en-GB" sz="2000" dirty="0">
                <a:latin typeface="Bahnschrift SemiBold SemiConden" panose="020B0502040204020203" pitchFamily="34" charset="0"/>
              </a:rPr>
              <a:t>Leave to cool completely on a </a:t>
            </a:r>
            <a:r>
              <a:rPr lang="en-GB" sz="2000" u="sng" dirty="0">
                <a:latin typeface="Bahnschrift SemiBold SemiConden" panose="020B0502040204020203" pitchFamily="34" charset="0"/>
              </a:rPr>
              <a:t>wire rack.</a:t>
            </a:r>
            <a:endParaRPr lang="en-GB" sz="2000" dirty="0">
              <a:latin typeface="Bahnschrift SemiBold SemiConden" panose="020B0502040204020203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chemeClr val="dk1"/>
              </a:buClr>
            </a:pPr>
            <a:endParaRPr sz="1600" dirty="0">
              <a:latin typeface="Futura Lt BT" panose="020B0402020204020303" pitchFamily="34" charset="0"/>
              <a:ea typeface="Questrial"/>
              <a:cs typeface="Questrial"/>
              <a:sym typeface="Questrial"/>
            </a:endParaRPr>
          </a:p>
          <a:p>
            <a:pPr>
              <a:buClr>
                <a:srgbClr val="000000"/>
              </a:buClr>
              <a:buSzPct val="25000"/>
            </a:pPr>
            <a:r>
              <a:rPr lang="en-GB" sz="1600" b="1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</a:t>
            </a:r>
            <a:r>
              <a:rPr lang="en-GB" sz="1600" dirty="0">
                <a:latin typeface="Futura Lt BT" panose="020B0402020204020303" pitchFamily="34" charset="0"/>
                <a:ea typeface="Questrial"/>
                <a:cs typeface="Questrial"/>
                <a:sym typeface="Questrial"/>
              </a:rPr>
              <a:t>  </a:t>
            </a:r>
          </a:p>
        </p:txBody>
      </p:sp>
      <p:sp>
        <p:nvSpPr>
          <p:cNvPr id="5" name="Shape 325"/>
          <p:cNvSpPr txBox="1"/>
          <p:nvPr/>
        </p:nvSpPr>
        <p:spPr>
          <a:xfrm>
            <a:off x="0" y="10732"/>
            <a:ext cx="5893806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BASIC CUPCAKES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92D60-9FA5-43B1-99A2-F41C1646B4FE}"/>
              </a:ext>
            </a:extLst>
          </p:cNvPr>
          <p:cNvSpPr txBox="1"/>
          <p:nvPr/>
        </p:nvSpPr>
        <p:spPr>
          <a:xfrm>
            <a:off x="138902" y="3659928"/>
            <a:ext cx="33337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 SemiBold SemiConden" panose="020B0502040204020203" pitchFamily="34" charset="0"/>
              </a:rPr>
              <a:t>Ingredients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110g softened butter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110g sugar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2 large eggs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½ tsp vanilla extract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110g self-raising flour</a:t>
            </a:r>
          </a:p>
          <a:p>
            <a:r>
              <a:rPr lang="en-GB" dirty="0">
                <a:latin typeface="Bahnschrift SemiBold SemiConden" panose="020B0502040204020203" pitchFamily="34" charset="0"/>
              </a:rPr>
              <a:t>12 Cupcake cases</a:t>
            </a:r>
          </a:p>
          <a:p>
            <a:endParaRPr lang="en-GB" dirty="0">
              <a:highlight>
                <a:srgbClr val="FFFF00"/>
              </a:highlight>
              <a:latin typeface="Bahnschrift SemiBold SemiConden" panose="020B0502040204020203" pitchFamily="34" charset="0"/>
            </a:endParaRPr>
          </a:p>
          <a:p>
            <a:r>
              <a:rPr lang="en-GB" dirty="0">
                <a:highlight>
                  <a:srgbClr val="FFFF00"/>
                </a:highlight>
                <a:latin typeface="Bahnschrift SemiBold SemiConden" panose="020B0502040204020203" pitchFamily="34" charset="0"/>
              </a:rPr>
              <a:t>This is an investigation around sugars each person in your group will look at different sugars</a:t>
            </a:r>
          </a:p>
        </p:txBody>
      </p:sp>
      <p:sp>
        <p:nvSpPr>
          <p:cNvPr id="9" name="Shape 325">
            <a:extLst>
              <a:ext uri="{FF2B5EF4-FFF2-40B4-BE49-F238E27FC236}">
                <a16:creationId xmlns:a16="http://schemas.microsoft.com/office/drawing/2014/main" id="{55C2AB9D-3756-4FD4-9F86-78C9F322C850}"/>
              </a:ext>
            </a:extLst>
          </p:cNvPr>
          <p:cNvSpPr txBox="1"/>
          <p:nvPr/>
        </p:nvSpPr>
        <p:spPr>
          <a:xfrm>
            <a:off x="3220967" y="727273"/>
            <a:ext cx="3810000" cy="436363"/>
          </a:xfrm>
          <a:prstGeom prst="rect">
            <a:avLst/>
          </a:prstGeom>
          <a:noFill/>
          <a:ln>
            <a:noFill/>
          </a:ln>
        </p:spPr>
        <p:txBody>
          <a:bodyPr lIns="91370" tIns="45675" rIns="91370" bIns="45675" anchor="t" anchorCtr="0">
            <a:noAutofit/>
          </a:bodyPr>
          <a:lstStyle/>
          <a:p>
            <a:pPr>
              <a:buSzPct val="25000"/>
            </a:pPr>
            <a:r>
              <a:rPr lang="en-GB" sz="3200" b="1" dirty="0">
                <a:solidFill>
                  <a:schemeClr val="dk1"/>
                </a:solidFill>
                <a:latin typeface="Bahnschrift SemiBold SemiConden" panose="020B0502040204020203" pitchFamily="34" charset="0"/>
                <a:ea typeface="Calibri"/>
                <a:cs typeface="Calibri"/>
                <a:sym typeface="Questrial"/>
              </a:rPr>
              <a:t>METHOD</a:t>
            </a:r>
            <a:endParaRPr dirty="0">
              <a:solidFill>
                <a:schemeClr val="dk1"/>
              </a:solidFill>
              <a:latin typeface="Impact" panose="020B0806030902050204" pitchFamily="34" charset="0"/>
              <a:ea typeface="Calibri"/>
              <a:cs typeface="Calibri"/>
              <a:sym typeface="Calibri"/>
            </a:endParaRPr>
          </a:p>
        </p:txBody>
      </p:sp>
      <p:pic>
        <p:nvPicPr>
          <p:cNvPr id="10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A59E58E1-78A3-4397-8D14-4A44CD88C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690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Wavy Line Icons - Download Free Vector Icons | Noun Project">
            <a:extLst>
              <a:ext uri="{FF2B5EF4-FFF2-40B4-BE49-F238E27FC236}">
                <a16:creationId xmlns:a16="http://schemas.microsoft.com/office/drawing/2014/main" id="{8BE445B6-455A-4796-B5EF-9437089D0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90" y="2776908"/>
            <a:ext cx="1805777" cy="1766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39FEC55-42A6-4054-86BC-C90746A49C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715" y="797146"/>
            <a:ext cx="2675008" cy="267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23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2047</Words>
  <Application>Microsoft Office PowerPoint</Application>
  <PresentationFormat>Widescreen</PresentationFormat>
  <Paragraphs>303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Bahnschrift SemiBold Condensed</vt:lpstr>
      <vt:lpstr>Bahnschrift SemiBold SemiConden</vt:lpstr>
      <vt:lpstr>Calibri</vt:lpstr>
      <vt:lpstr>Calibri Light</vt:lpstr>
      <vt:lpstr>Futura Lt BT</vt:lpstr>
      <vt:lpstr>Impact</vt:lpstr>
      <vt:lpstr>Questrial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Leanne Millar</dc:creator>
  <cp:lastModifiedBy>Leanne Millar</cp:lastModifiedBy>
  <cp:revision>1</cp:revision>
  <dcterms:created xsi:type="dcterms:W3CDTF">2024-09-23T11:23:52Z</dcterms:created>
  <dcterms:modified xsi:type="dcterms:W3CDTF">2024-09-23T11:26:06Z</dcterms:modified>
</cp:coreProperties>
</file>