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95" r:id="rId2"/>
    <p:sldId id="321" r:id="rId3"/>
    <p:sldId id="320" r:id="rId4"/>
    <p:sldId id="319" r:id="rId5"/>
    <p:sldId id="322" r:id="rId6"/>
    <p:sldId id="323" r:id="rId7"/>
    <p:sldId id="324" r:id="rId8"/>
    <p:sldId id="317" r:id="rId9"/>
    <p:sldId id="325" r:id="rId10"/>
    <p:sldId id="32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62759-5ACD-4AE3-B711-97B53B09BF21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80E34-D08E-4449-B4BF-82F3A00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847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8929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272939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81661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8949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8949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89492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24410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244100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76969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6AA3-8209-4849-9E9C-F67979AE81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05C059-5BF5-4CAD-822A-B93B2109FC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E3C241-57AB-412A-A980-88F956F05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45330-AE6C-4049-BC1E-02B1222B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8F196-A6A5-47D9-8C8F-C07760D9A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411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A0CBC-5180-44E9-A3DC-33BB7BF9F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86DCD-B2B9-4D45-B74B-5BB5C8537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110C27-F78A-4B86-B069-1403A859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1E1F3-9E8F-4BE1-8519-EFF9331A0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AB1258-45D5-4860-ABC4-C3A88F39D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826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46C15-F293-4D21-B134-07A95F01F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19943D-341B-4A84-A2A0-132AC28F77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3D659-2270-4DFB-A5DF-806B9C877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66E8BF-A5A5-4E4C-9138-F0F6D28DB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AFB48-85D9-4EDC-8C41-F778AC1EC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822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121E9-3296-44A2-BF27-F7E74EFF2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B3A21-3F1C-44BC-AA0D-837321F430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1F9A8A-CDB0-42A6-9993-A593EA8E3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82C233-69E2-4021-B81F-55E7E91CF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729C01-2A8D-43C7-8424-7280F4199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1E5D9A-E937-4C98-9E2C-1172E7563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02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2733F-F0C8-4A1B-942B-B596DDE2E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5C2D13-E732-4DAD-9C9C-0690AFC8B9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31C9E0-DAC4-4C8B-A5DF-ECA10FBA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4DD929-6869-433C-BC79-BC6196ABA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5CA84B-D244-499B-9785-AA8C167A22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99AEAB-EFA4-4563-8A76-A99C2F2E7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C7B047-4846-4313-B5D6-8CF8869E7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B47A12-ED8F-4728-B544-B75E61293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356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A1B07-AD56-46F9-9A93-C27BC63D1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B5F16-7C05-4FF3-A996-02AEC2946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61AEA6-28D9-43BE-B28B-1211D31F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8C86C7-F361-4876-8ED4-299D4BE89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928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19A964-F245-4D53-8C94-062D9C54E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DA9099-CDB0-4E54-B494-FF6A51891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0A4258-6F9F-4925-B0FE-8FB4407D0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721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79522-7324-46E2-8114-B28E9722B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A78AB-7BEF-4F60-9E02-01D669F2BE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B2A343-AF70-4098-BE6B-9D7C64E891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C5B11-0CCE-490D-8691-89090E170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4CC9A2-76DE-4243-BB00-69271511F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A3EF14-BB50-49AE-A41A-954C0E346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301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51847-D6A7-48CE-9427-06982B1C4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F736BB-7D45-4C27-A1C2-6E18406B9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813A43-FE73-4A0D-A250-8A182A9DF0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F483D-B7D2-49CA-84D3-BD25C12A5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81A7B4-DDEB-4F46-9134-F7C840D29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ADC8EF-CFCF-432A-B6C2-B94720213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606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F48AA-B347-4D68-B637-FA62E805E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060576-851C-4F70-BB24-162FE246FA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4708EF-1F68-4F04-A7F5-555367931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2E6A2-AC7E-4920-B7B1-058471BBC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ECB98-632E-43B0-AD4E-F125491AF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665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D125BC-0C1E-4FC0-893A-9533971127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4923FD-3D9B-49C4-81E4-694E96D8E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EF6D2-0B92-4AAF-8D85-AFF9ADAD6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D14C57-9106-463E-AD80-61274A1FE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24A3AC-89CE-4127-9FA2-A8F5AFEF6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633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447905-211C-4F98-9A88-89DD251AC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0C7C44-19EB-4BDB-848B-8D9F23841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F981F-368A-414F-9399-F117AAA441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A5D93-528B-4E55-BCEE-DC5E612E6E1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1A8B5-D54F-432A-8E12-54E58D5B2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E7E5D-02F9-4CC1-A5B5-88274CD05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5AC8F-E16B-42A9-8E53-330E294BF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498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1891" y="326324"/>
            <a:ext cx="9144000" cy="980848"/>
          </a:xfrm>
          <a:prstGeom prst="rect">
            <a:avLst/>
          </a:prstGeom>
          <a:solidFill>
            <a:schemeClr val="tx1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75"/>
          </a:p>
        </p:txBody>
      </p:sp>
      <p:sp>
        <p:nvSpPr>
          <p:cNvPr id="2" name="TextBox 1"/>
          <p:cNvSpPr txBox="1"/>
          <p:nvPr/>
        </p:nvSpPr>
        <p:spPr>
          <a:xfrm>
            <a:off x="230121" y="383842"/>
            <a:ext cx="49661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i="1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TEA CAKE CHALLENGE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" y="1678516"/>
            <a:ext cx="12191999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Bahnschrift SemiBold Condensed" panose="020B0502040204020203" pitchFamily="34" charset="0"/>
              </a:rPr>
              <a:t>USING WHAT YOU HAVE IN FRONT OF YOU, CREATE A WELL PRESENTED TEA CAKE</a:t>
            </a:r>
          </a:p>
          <a:p>
            <a:endParaRPr lang="en-GB" sz="2400" dirty="0">
              <a:latin typeface="Bahnschrift SemiBold Condensed" panose="020B0502040204020203" pitchFamily="34" charset="0"/>
            </a:endParaRPr>
          </a:p>
          <a:p>
            <a:r>
              <a:rPr lang="en-GB" sz="2400" dirty="0">
                <a:latin typeface="Bahnschrift SemiBold Condensed" panose="020B0502040204020203" pitchFamily="34" charset="0"/>
              </a:rPr>
              <a:t>THINK …..</a:t>
            </a:r>
          </a:p>
          <a:p>
            <a:r>
              <a:rPr lang="en-GB" sz="2400" dirty="0">
                <a:latin typeface="Bahnschrift SemiBold Condensed" panose="020B0502040204020203" pitchFamily="34" charset="0"/>
              </a:rPr>
              <a:t>-       COLOUR</a:t>
            </a:r>
          </a:p>
          <a:p>
            <a:pPr marL="428634" indent="-428634">
              <a:buFontTx/>
              <a:buChar char="-"/>
            </a:pPr>
            <a:r>
              <a:rPr lang="en-GB" sz="2400" dirty="0">
                <a:latin typeface="Bahnschrift SemiBold Condensed" panose="020B0502040204020203" pitchFamily="34" charset="0"/>
              </a:rPr>
              <a:t>PLACEMENT</a:t>
            </a:r>
          </a:p>
          <a:p>
            <a:pPr marL="428634" indent="-428634">
              <a:buFontTx/>
              <a:buChar char="-"/>
            </a:pPr>
            <a:r>
              <a:rPr lang="en-GB" sz="2400" dirty="0">
                <a:latin typeface="Bahnschrift SemiBold Condensed" panose="020B0502040204020203" pitchFamily="34" charset="0"/>
              </a:rPr>
              <a:t>LAYERING</a:t>
            </a:r>
          </a:p>
          <a:p>
            <a:pPr marL="428634" indent="-428634">
              <a:buFontTx/>
              <a:buChar char="-"/>
            </a:pPr>
            <a:r>
              <a:rPr lang="en-GB" sz="2400" dirty="0">
                <a:latin typeface="Bahnschrift SemiBold Condensed" panose="020B0502040204020203" pitchFamily="34" charset="0"/>
              </a:rPr>
              <a:t>PLATE </a:t>
            </a:r>
          </a:p>
          <a:p>
            <a:pPr marL="428634" indent="-428634">
              <a:buFontTx/>
              <a:buChar char="-"/>
            </a:pPr>
            <a:r>
              <a:rPr lang="en-GB" sz="2400" dirty="0">
                <a:latin typeface="Bahnschrift SemiBold Condensed" panose="020B0502040204020203" pitchFamily="34" charset="0"/>
              </a:rPr>
              <a:t>ODD NUMBERS </a:t>
            </a:r>
            <a:endParaRPr lang="en-GB" sz="2700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94490" y="812314"/>
            <a:ext cx="3251911" cy="6638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75"/>
          </a:p>
        </p:txBody>
      </p:sp>
      <p:pic>
        <p:nvPicPr>
          <p:cNvPr id="11" name="Picture 2" descr="Image result for arrow illustrat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71777">
            <a:off x="1265444" y="1929526"/>
            <a:ext cx="2931333" cy="320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5771" y="1364153"/>
            <a:ext cx="3214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Bahnschrift SemiBold Condensed" panose="020B0502040204020203" pitchFamily="34" charset="0"/>
              </a:rPr>
              <a:t>YEAR 8 FOOD PREPARATION &amp; NUTRITION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014" y="4884702"/>
            <a:ext cx="5120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YOU HAVE 25 MINUTES – THIS IS TIMED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2599" y="3090348"/>
            <a:ext cx="4399400" cy="376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59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67478" y="583963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Pre-heat the oven to 220C Fan or Gas Mark 7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Make the dough by mixing the flour, yeast and salt into a large bowl making a well in the middle.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Measure out the water and add the yeast, mix well. Pour in the mixture to the dry ingredients slowly and adding little bits at a time. Mix until combined to make a wet, </a:t>
            </a:r>
            <a:r>
              <a:rPr lang="en-GB" sz="1600" dirty="0" err="1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pillowy</a:t>
            </a: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, workable dough.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Tip the dough onto a lightly floured surface and knead for </a:t>
            </a:r>
            <a:r>
              <a:rPr lang="en-GB" sz="160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10 minutes </a:t>
            </a: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until smooth and elastic.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Place the dough in a clean oiled bowl, cover with clingfilm and leave to rise or doubled in size.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Knock back the dough by tipping it back onto a floured dough and pushing the air out.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Mould the dough to the shape desired, slash the top with a knife if desired. 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Cover with a clean tea towel and leave to prove for 30 minutes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Bake the bread for 15 minutes, then reduce the heat to 190C fan or gas mark 5 and continue to bake for 30 minuets until the loaf sounds hollow when removed from the tin and tapped on the base.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Leave the bread on a wire rack to cool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BREAD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500g Strong White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7g sachet fast-acting yeast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350ml lukewarm water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1tsp oil for greasing</a:t>
            </a:r>
          </a:p>
          <a:p>
            <a:endParaRPr lang="en-GB" dirty="0">
              <a:latin typeface="Bahnschrift SemiBold SemiConden" panose="020B0502040204020203" pitchFamily="34" charset="0"/>
            </a:endParaRPr>
          </a:p>
          <a:p>
            <a:r>
              <a:rPr lang="en-GB" dirty="0">
                <a:latin typeface="Bahnschrift SemiBold SemiConden" panose="020B0502040204020203" pitchFamily="34" charset="0"/>
              </a:rPr>
              <a:t>Extra ingredients for flavouring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441700" y="304906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DFED05-49FF-4940-8F09-73FD0CF2C4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970"/>
          <a:stretch/>
        </p:blipFill>
        <p:spPr>
          <a:xfrm>
            <a:off x="164342" y="635783"/>
            <a:ext cx="3046745" cy="223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506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67478" y="583963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Preheat oven to 220C fan/ gas mark 7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Place dry ingredients into a bowl, add in the butter and rub together to create breadcrumbs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Slowly add the water in to the mix using a spoon to make a soft but not sticky dough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Turn onto a floured surface and knead for 10 minutes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Roll into a square roughly 25cm x 25 cm making sure the edges and straight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Spread your sauce over the dough and add toppings, not too many or they will burst out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Roll it up like a swiss roll, tucking the edge in first and rolling up together, then cut into 9 equal sections and place onto a greased baking tray.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Cover and leave in a warm place to rise or until they have doubled in size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Bake for 15 – 20 minutes until golden brown </a:t>
            </a:r>
          </a:p>
          <a:p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SWEET OR SAVOURY PIN WHEELS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200g Strong White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Extra flour for dusting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packet of yeast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tsp salt or 1 tsp of sugar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15g Butter 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125ml warm water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Sauce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Toppings</a:t>
            </a:r>
          </a:p>
          <a:p>
            <a:endParaRPr lang="en-GB" dirty="0">
              <a:latin typeface="Bahnschrift SemiBold SemiConden" panose="020B0502040204020203" pitchFamily="34" charset="0"/>
            </a:endParaRP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441700" y="532942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CB1BDE0-A013-473F-A7D3-B161AF7C3F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058" y="583963"/>
            <a:ext cx="2519943" cy="227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502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67478" y="947705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Preheat oven to 200C fan/ gas mark 6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Mix Dry ingredients in a large bowl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Stir in the yeast and make a well in the middle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Combine both the oil and water into a jug before pouring into the bowl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Slowly pour in the mixture and mix well until a ball of dough has formed. Knead for 5 minutes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Grease the baking tray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Roll out and shape the dough into the desired shape and place the dough onto the baking tray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Spread the sauce across the base, leaving a gap for the crust, arrange the toppings on top.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Bake for 10 – 15 minutes</a:t>
            </a:r>
          </a:p>
          <a:p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YEAST BASED PIZZA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75g Strong White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25g Strong Wholemeal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Extra flour for dusting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tsp salt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sachet yeast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X 10ml oil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3 tbsp warm water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Tomato puree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Cheese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Toppings of </a:t>
            </a:r>
            <a:r>
              <a:rPr lang="en-GB">
                <a:latin typeface="Bahnschrift SemiBold SemiConden" panose="020B0502040204020203" pitchFamily="34" charset="0"/>
              </a:rPr>
              <a:t>your choice</a:t>
            </a:r>
            <a:endParaRPr lang="en-GB" dirty="0">
              <a:latin typeface="Bahnschrift SemiBold SemiConden" panose="020B0502040204020203" pitchFamily="34" charset="0"/>
            </a:endParaRP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441700" y="841718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97B66C-0EB6-418F-9906-B2E89FC1BA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994" b="159"/>
          <a:stretch/>
        </p:blipFill>
        <p:spPr>
          <a:xfrm rot="16200000">
            <a:off x="555957" y="251220"/>
            <a:ext cx="2047054" cy="294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049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20967" y="1101639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In a pan add a pinch of salt and ½ cup of water and gently cook the chickpeas until soft and splitting – 10 minuets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Finely slice the onion, chop the potatoes into small pieces, finely chop the ginger and garlic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Chop up the chillies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In a separate pan heat the oil and fry onion seeds until they start to crackle and then add the fresh onion and fry until brown.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Add in ginger and garlic and fry well, then add 1 tbsp of water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Add the cumin, chilli powder, coriander powder and salt. Fry for 2-3 minuets.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Add chopped tomatoes, fresh chillies and fry for a further 5 minuets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Drain off the chickpeas and add in as well as the chopped tomatoes, add in 2-3tbsp of water, add lemon juice</a:t>
            </a:r>
          </a:p>
          <a:p>
            <a:pPr marL="342900" indent="-342900">
              <a:buAutoNum type="arabicPeriod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Garnish with chopped coriander leaves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CHICKPEA AND POTATO CURRY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38902" y="3848988"/>
            <a:ext cx="33337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200g Chickpeas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100g Chopped Tomatoes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50g White Potatoes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½ Medium Onion finely chopped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1cm Fresh Ginger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1 Clove garlic – finely chopped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½ tsp Ground Cumin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1 Green Chillies 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1 tsp Coriander Powder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½ tsp Chilli Powder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½ lemon – just the juice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½ tbsp fresh coriander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½ tsp onion seed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2 Cups of water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1 tbsp Olive Oil</a:t>
            </a:r>
          </a:p>
          <a:p>
            <a:r>
              <a:rPr lang="en-GB" sz="1100" dirty="0">
                <a:latin typeface="Bahnschrift SemiBold SemiConden" panose="020B0502040204020203" pitchFamily="34" charset="0"/>
              </a:rPr>
              <a:t>Pinch of Salt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184625" y="883457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1190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90" y="2851191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LOO CHANA (CHICKPEAS &amp; POTATO CURRY)">
            <a:extLst>
              <a:ext uri="{FF2B5EF4-FFF2-40B4-BE49-F238E27FC236}">
                <a16:creationId xmlns:a16="http://schemas.microsoft.com/office/drawing/2014/main" id="{082F06B9-34BE-43CA-896B-2A57808404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1"/>
          <a:stretch/>
        </p:blipFill>
        <p:spPr bwMode="auto">
          <a:xfrm>
            <a:off x="298812" y="547641"/>
            <a:ext cx="2587001" cy="302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137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41579" y="991660"/>
            <a:ext cx="9321947" cy="3163785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1. Bring a saucepan of water to the boil, and then add the macaroni. Cook for about 10-12 minutes, until al dente. Add the frozen vegetables 5 mins before the end.</a:t>
            </a:r>
          </a:p>
          <a:p>
            <a:pPr marL="457200" indent="-457200">
              <a:buClr>
                <a:srgbClr val="000000"/>
              </a:buClr>
              <a:buSzPct val="25000"/>
              <a:buAutoNum type="arabicPeriod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2. Grate the cheese.</a:t>
            </a:r>
          </a:p>
          <a:p>
            <a:pPr>
              <a:buClr>
                <a:srgbClr val="000000"/>
              </a:buClr>
              <a:buSzPct val="25000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3. While the pasta is cooking, make the sauce:</a:t>
            </a: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place the fat, flour and milk into a small saucepan;</a:t>
            </a: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bring the sauce to a boil, whisking all the time until it has thickened;</a:t>
            </a: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stir </a:t>
            </a:r>
            <a:r>
              <a:rPr lang="en-GB" sz="160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in 20g </a:t>
            </a: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of the grated cheese and mustard or mustard powder;</a:t>
            </a: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simmer for 2-3 mins.</a:t>
            </a:r>
          </a:p>
          <a:p>
            <a:pPr>
              <a:buClr>
                <a:srgbClr val="000000"/>
              </a:buClr>
              <a:buSzPct val="25000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4. Preheat the grill.</a:t>
            </a:r>
          </a:p>
          <a:p>
            <a:pPr>
              <a:buClr>
                <a:srgbClr val="000000"/>
              </a:buClr>
              <a:buSzPct val="25000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5. Drain the boiling hot water away from the macaroni using a colander over a sink.</a:t>
            </a:r>
          </a:p>
          <a:p>
            <a:pPr>
              <a:buClr>
                <a:srgbClr val="000000"/>
              </a:buClr>
              <a:buSzPct val="25000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6. Stir the macaroni into the cheese sauce and add a few twists of black pepper.</a:t>
            </a:r>
          </a:p>
          <a:p>
            <a:pPr>
              <a:buClr>
                <a:srgbClr val="000000"/>
              </a:buClr>
              <a:buSzPct val="25000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7. Pour the macaroni into a foil tray/dish.</a:t>
            </a:r>
          </a:p>
          <a:p>
            <a:pPr>
              <a:buClr>
                <a:srgbClr val="000000"/>
              </a:buClr>
              <a:buSzPct val="25000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8. Sprinkle the remaining cheese over the top.</a:t>
            </a:r>
          </a:p>
          <a:p>
            <a:pPr>
              <a:buClr>
                <a:srgbClr val="000000"/>
              </a:buClr>
              <a:buSzPct val="25000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9. Place under a hot grill until the cheese is bubbling and golden brown.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lnSpc>
                <a:spcPct val="200000"/>
              </a:lnSpc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MAC, VEG ‘N’ CHEESE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38902" y="3550715"/>
            <a:ext cx="33337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100g Macaroni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100g frozen mixed veg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60g Cheddar Cheese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25g Butter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25g Plain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250ml Semi-Skimmed Milk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Black Pepper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tsp Mustard or Mustard Powder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2725965" y="469047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3554"/>
            <a:ext cx="1805777" cy="158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802" y="2573553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officeArt object" descr="IMG_0004.jpeg">
            <a:extLst>
              <a:ext uri="{FF2B5EF4-FFF2-40B4-BE49-F238E27FC236}">
                <a16:creationId xmlns:a16="http://schemas.microsoft.com/office/drawing/2014/main" id="{2F92954B-7268-4FD6-B100-4FFA91997517}"/>
              </a:ext>
            </a:extLst>
          </p:cNvPr>
          <p:cNvGrpSpPr/>
          <p:nvPr/>
        </p:nvGrpSpPr>
        <p:grpSpPr>
          <a:xfrm>
            <a:off x="137713" y="1175809"/>
            <a:ext cx="2860677" cy="1935481"/>
            <a:chOff x="-1" y="0"/>
            <a:chExt cx="2860863" cy="1935830"/>
          </a:xfrm>
        </p:grpSpPr>
        <p:pic>
          <p:nvPicPr>
            <p:cNvPr id="16" name="IMG_0004.jpeg" descr="IMG_0004.jpeg">
              <a:extLst>
                <a:ext uri="{FF2B5EF4-FFF2-40B4-BE49-F238E27FC236}">
                  <a16:creationId xmlns:a16="http://schemas.microsoft.com/office/drawing/2014/main" id="{0FD44A54-8E8B-42C4-9DA4-F41803B463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392" t="18887" r="9799" b="9624"/>
            <a:stretch>
              <a:fillRect/>
            </a:stretch>
          </p:blipFill>
          <p:spPr>
            <a:xfrm>
              <a:off x="101600" y="101600"/>
              <a:ext cx="2657662" cy="171993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" name="IMG_0004.jpeg" descr="IMG_0004.jpeg">
              <a:extLst>
                <a:ext uri="{FF2B5EF4-FFF2-40B4-BE49-F238E27FC236}">
                  <a16:creationId xmlns:a16="http://schemas.microsoft.com/office/drawing/2014/main" id="{0A4BE6B6-3DC8-4A45-8CCA-8BC8715E058D}"/>
                </a:ext>
              </a:extLst>
            </p:cNvPr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" y="0"/>
              <a:ext cx="2860863" cy="1935830"/>
            </a:xfrm>
            <a:prstGeom prst="rect">
              <a:avLst/>
            </a:prstGeom>
            <a:effectLst/>
          </p:spPr>
        </p:pic>
      </p:grpSp>
    </p:spTree>
    <p:extLst>
      <p:ext uri="{BB962C8B-B14F-4D97-AF65-F5344CB8AC3E}">
        <p14:creationId xmlns:p14="http://schemas.microsoft.com/office/powerpoint/2010/main" val="2187226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102677" y="957996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1.  Preheat the grill and line the baking tray with foil.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2.  Make the flatbreads: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mix the flour, water, oil and salt together to form a dough;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knead for 3-4 mins, then cover and leave.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3.  Make the koftas: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peel and chop the garlic;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peel and chop ½ of the red onion;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mix the beef mince, garlic, ground coriander, cumin and chilli flakes together;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form into 4 koftas and place on the baking tray and grill for 15-20 mins, turning occasionally. 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4.  While the koftas cook, prepare the simple salad garnish: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peel and slice the remaining ¼ red onion;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slice the tomato. 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5.	Cook the flatbreads: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heat the frying pan;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divide the dough into 2 and roll-out into oblongs;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brush with a little oil;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•	place the dough in the pan and fry for 2-3 mins each side, until brown (turn with tongs).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lnSpc>
                <a:spcPct val="200000"/>
              </a:lnSpc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KOFTAS WITH FLATBREAD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38902" y="3550715"/>
            <a:ext cx="33337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150g Mince Beef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x Clove of Garlic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tsp Ground Coriander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tsp Cumin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Pinch of Chilli flakes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red onion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tomato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100g plain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50ml water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tbsp Oil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2478017" y="514005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3553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802" y="2573553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73E6D6-35D6-4111-B60F-1397F3A39F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86" y="1017288"/>
            <a:ext cx="2847079" cy="2030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0764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67478" y="947705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RISOTTO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endParaRPr lang="en-GB" dirty="0"/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014450" y="10732"/>
            <a:ext cx="8859102" cy="662208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</a:p>
          <a:p>
            <a:pPr>
              <a:buSzPct val="25000"/>
            </a:pPr>
            <a:endParaRPr lang="en-GB" sz="3200" b="1" dirty="0">
              <a:solidFill>
                <a:schemeClr val="dk1"/>
              </a:solidFill>
              <a:latin typeface="Bahnschrift SemiBold SemiConden" panose="020B0502040204020203" pitchFamily="34" charset="0"/>
              <a:ea typeface="Calibri"/>
              <a:cs typeface="Calibri"/>
              <a:sym typeface="Questrial"/>
            </a:endParaRPr>
          </a:p>
          <a:p>
            <a:pPr>
              <a:buSzPct val="25000"/>
            </a:pPr>
            <a:r>
              <a:rPr lang="en-GB" sz="1400" dirty="0">
                <a:latin typeface="Bahnschrift SemiBold SemiConden" panose="020B0502040204020203" pitchFamily="34" charset="0"/>
              </a:rPr>
              <a:t>1. Put mushrooms into a large bowl and pour over 1 litre boiling water. Soak for 20 mins, then drain into a bowl, discarding the last few tbsp of liquid left in the bowl.</a:t>
            </a:r>
          </a:p>
          <a:p>
            <a:pPr>
              <a:buSzPct val="25000"/>
            </a:pPr>
            <a:endParaRPr lang="en-GB" sz="1400" dirty="0">
              <a:latin typeface="Bahnschrift SemiBold SemiConden" panose="020B0502040204020203" pitchFamily="34" charset="0"/>
            </a:endParaRPr>
          </a:p>
          <a:p>
            <a:pPr>
              <a:buSzPct val="25000"/>
            </a:pPr>
            <a:r>
              <a:rPr lang="en-GB" sz="1400" dirty="0">
                <a:latin typeface="Bahnschrift SemiBold SemiConden" panose="020B0502040204020203" pitchFamily="34" charset="0"/>
              </a:rPr>
              <a:t>2. Crumble 1 vegetable stock cube into the mushroom liquid, then squeeze the mushrooms gently to remove any liquid.</a:t>
            </a:r>
          </a:p>
          <a:p>
            <a:endParaRPr lang="en-GB" sz="1400" b="1" dirty="0">
              <a:latin typeface="Bahnschrift SemiBold SemiConden" panose="020B0502040204020203" pitchFamily="34" charset="0"/>
            </a:endParaRPr>
          </a:p>
          <a:p>
            <a:r>
              <a:rPr lang="en-GB" sz="1400" b="1" dirty="0">
                <a:latin typeface="Bahnschrift SemiBold SemiConden" panose="020B0502040204020203" pitchFamily="34" charset="0"/>
              </a:rPr>
              <a:t>3. </a:t>
            </a:r>
            <a:r>
              <a:rPr lang="en-GB" sz="1400" dirty="0">
                <a:latin typeface="Bahnschrift SemiBold SemiConden" panose="020B0502040204020203" pitchFamily="34" charset="0"/>
              </a:rPr>
              <a:t>Heat 2 tbsp olive oil in a shallow saucepan or deep frying pan over a medium flame. Add 1 finely chopped onion and 2 finely chopped garlic cloves, then fry for about 5 mins until soft.</a:t>
            </a:r>
          </a:p>
          <a:p>
            <a:endParaRPr lang="en-GB" sz="1400" b="1" dirty="0">
              <a:latin typeface="Bahnschrift SemiBold SemiConden" panose="020B0502040204020203" pitchFamily="34" charset="0"/>
            </a:endParaRPr>
          </a:p>
          <a:p>
            <a:r>
              <a:rPr lang="en-GB" sz="1400" b="1" dirty="0">
                <a:latin typeface="Bahnschrift SemiBold SemiConden" panose="020B0502040204020203" pitchFamily="34" charset="0"/>
              </a:rPr>
              <a:t>4. </a:t>
            </a:r>
            <a:r>
              <a:rPr lang="en-GB" sz="1400" dirty="0">
                <a:latin typeface="Bahnschrift SemiBold SemiConden" panose="020B0502040204020203" pitchFamily="34" charset="0"/>
              </a:rPr>
              <a:t>Stir in 250g chopped chestnut mushrooms, season with salt and pepper and continue to cook for 8 mins until the fresh mushrooms have softened.</a:t>
            </a:r>
          </a:p>
          <a:p>
            <a:endParaRPr lang="en-GB" sz="1400" b="1" dirty="0">
              <a:latin typeface="Bahnschrift SemiBold SemiConden" panose="020B0502040204020203" pitchFamily="34" charset="0"/>
            </a:endParaRPr>
          </a:p>
          <a:p>
            <a:r>
              <a:rPr lang="en-GB" sz="1400" b="1" dirty="0">
                <a:latin typeface="Bahnschrift SemiBold SemiConden" panose="020B0502040204020203" pitchFamily="34" charset="0"/>
              </a:rPr>
              <a:t>5. </a:t>
            </a:r>
            <a:r>
              <a:rPr lang="en-GB" sz="1400" dirty="0">
                <a:latin typeface="Bahnschrift SemiBold SemiConden" panose="020B0502040204020203" pitchFamily="34" charset="0"/>
              </a:rPr>
              <a:t>Tip risotto rice into the pan and cook for 1 min. Fry off bacon in a separate frying pan.</a:t>
            </a:r>
          </a:p>
          <a:p>
            <a:endParaRPr lang="en-GB" sz="1400" b="1" dirty="0">
              <a:latin typeface="Bahnschrift SemiBold SemiConden" panose="020B0502040204020203" pitchFamily="34" charset="0"/>
            </a:endParaRPr>
          </a:p>
          <a:p>
            <a:r>
              <a:rPr lang="en-GB" sz="1400" b="1" dirty="0">
                <a:latin typeface="Bahnschrift SemiBold SemiConden" panose="020B0502040204020203" pitchFamily="34" charset="0"/>
              </a:rPr>
              <a:t>6. </a:t>
            </a:r>
            <a:r>
              <a:rPr lang="en-GB" sz="1400" dirty="0">
                <a:latin typeface="Bahnschrift SemiBold SemiConden" panose="020B0502040204020203" pitchFamily="34" charset="0"/>
              </a:rPr>
              <a:t>Keep the pan over a medium heat and pour in a quarter of the stock. Simmer the rice, stirring often, until the rice has absorbed all the liquid.</a:t>
            </a:r>
          </a:p>
          <a:p>
            <a:endParaRPr lang="en-GB" sz="1400" b="1" dirty="0">
              <a:latin typeface="Bahnschrift SemiBold SemiConden" panose="020B0502040204020203" pitchFamily="34" charset="0"/>
            </a:endParaRPr>
          </a:p>
          <a:p>
            <a:r>
              <a:rPr lang="en-GB" sz="1400" b="1" dirty="0">
                <a:latin typeface="Bahnschrift SemiBold SemiConden" panose="020B0502040204020203" pitchFamily="34" charset="0"/>
              </a:rPr>
              <a:t>7. </a:t>
            </a:r>
            <a:r>
              <a:rPr lang="en-GB" sz="1400" dirty="0">
                <a:latin typeface="Bahnschrift SemiBold SemiConden" panose="020B0502040204020203" pitchFamily="34" charset="0"/>
              </a:rPr>
              <a:t>Add about the same amount of stock again and continue to simmer and stir - it should start to become creamy, plump and tender. By the time the final quarter of stock is added, the rice should be almost cooked.</a:t>
            </a:r>
          </a:p>
          <a:p>
            <a:endParaRPr lang="en-GB" sz="1400" b="1" dirty="0">
              <a:latin typeface="Bahnschrift SemiBold SemiConden" panose="020B0502040204020203" pitchFamily="34" charset="0"/>
            </a:endParaRPr>
          </a:p>
          <a:p>
            <a:r>
              <a:rPr lang="en-GB" sz="1400" b="1" dirty="0">
                <a:latin typeface="Bahnschrift SemiBold SemiConden" panose="020B0502040204020203" pitchFamily="34" charset="0"/>
              </a:rPr>
              <a:t>8. </a:t>
            </a:r>
            <a:r>
              <a:rPr lang="en-GB" sz="1400" dirty="0">
                <a:latin typeface="Bahnschrift SemiBold SemiConden" panose="020B0502040204020203" pitchFamily="34" charset="0"/>
              </a:rPr>
              <a:t>Continue stirring until the rice is cooked. If the rice is still undercooked, add a splash of water. Take the pan off the heat, add 25g butter and scatter over 10g grated parmesan and half a handful of chopped parsley leaves.</a:t>
            </a:r>
          </a:p>
          <a:p>
            <a:endParaRPr lang="en-GB" sz="1400" b="1" dirty="0">
              <a:latin typeface="Bahnschrift SemiBold SemiConden" panose="020B0502040204020203" pitchFamily="34" charset="0"/>
            </a:endParaRPr>
          </a:p>
          <a:p>
            <a:r>
              <a:rPr lang="en-GB" sz="1400" b="1" dirty="0">
                <a:latin typeface="Bahnschrift SemiBold SemiConden" panose="020B0502040204020203" pitchFamily="34" charset="0"/>
              </a:rPr>
              <a:t>9. </a:t>
            </a:r>
            <a:r>
              <a:rPr lang="en-GB" sz="1400" dirty="0">
                <a:latin typeface="Bahnschrift SemiBold SemiConden" panose="020B0502040204020203" pitchFamily="34" charset="0"/>
              </a:rPr>
              <a:t>Cover and leave for a few mins so that the rice can take up any excess liquid as it cools a bit. Give the risotto a final stir, spoon into bowls and scatter with the remaining 10g grated cheese and the remaining chopped parsley leaves.</a:t>
            </a:r>
          </a:p>
          <a:p>
            <a:pPr>
              <a:buSzPct val="25000"/>
            </a:pP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ushroom risotto sprinkled with parmesan in a bowl">
            <a:extLst>
              <a:ext uri="{FF2B5EF4-FFF2-40B4-BE49-F238E27FC236}">
                <a16:creationId xmlns:a16="http://schemas.microsoft.com/office/drawing/2014/main" id="{101C9376-0921-41A5-BE5E-2FBC7BD56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59" y="653116"/>
            <a:ext cx="2120243" cy="192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0F1D25C-9CF1-4CAC-B85A-6AC28CBB9414}"/>
              </a:ext>
            </a:extLst>
          </p:cNvPr>
          <p:cNvSpPr/>
          <p:nvPr/>
        </p:nvSpPr>
        <p:spPr>
          <a:xfrm>
            <a:off x="92964" y="3840154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Bahnschrift SemiBold SemiConden" panose="020B0502040204020203" pitchFamily="34" charset="0"/>
              </a:rPr>
              <a:t>1tbsp Olive Oil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Onion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4 Streaky Bacon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125g Chestnut Mushrooms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150g Risotto Rice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Chicken Stock cube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20g Grated Parmesan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25g butter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 Cloves Garlic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Fresh parsley</a:t>
            </a:r>
          </a:p>
        </p:txBody>
      </p:sp>
    </p:spTree>
    <p:extLst>
      <p:ext uri="{BB962C8B-B14F-4D97-AF65-F5344CB8AC3E}">
        <p14:creationId xmlns:p14="http://schemas.microsoft.com/office/powerpoint/2010/main" val="3878718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67478" y="947705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Prepare self and work area for practical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Collect equipment and weigh and prepare ingredients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Gently melt the margarine in a saucepan over a low heat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Stir in the flour and cook for 1-2 minutes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Take the pan off the heat and gradually stir in the milk to get a smooth sauce. Return to the heat and, whisking </a:t>
            </a:r>
            <a:r>
              <a:rPr lang="en-US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all the time</a:t>
            </a: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, bring to the boil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Keep whisking until the sauce is lump free and glossy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Add in the salt/pepper/herbs cheese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When finished, wash up your equipment and clean your work areas.</a:t>
            </a:r>
          </a:p>
          <a:p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BASIC WHITE SAUCE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25g soft margarine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25g plain flour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250ml semi-skimmed milk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Black pepper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Half tbsp herbs/spices</a:t>
            </a:r>
          </a:p>
          <a:p>
            <a:pPr>
              <a:spcBef>
                <a:spcPts val="360"/>
              </a:spcBef>
              <a:buClr>
                <a:srgbClr val="000000"/>
              </a:buClr>
            </a:pPr>
            <a:r>
              <a:rPr lang="en-US" dirty="0">
                <a:latin typeface="Bahnschrift SemiBold SemiConden" panose="020B0502040204020203" pitchFamily="34" charset="0"/>
              </a:rPr>
              <a:t>Extra ingredients, IE: ham, bacon, onion, cheese, pasta </a:t>
            </a:r>
            <a:r>
              <a:rPr lang="en-US" dirty="0" err="1">
                <a:latin typeface="Bahnschrift SemiBold SemiConden" panose="020B0502040204020203" pitchFamily="34" charset="0"/>
              </a:rPr>
              <a:t>etc</a:t>
            </a: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 whatever you decide!</a:t>
            </a:r>
          </a:p>
          <a:p>
            <a:endParaRPr lang="en-GB" dirty="0"/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441700" y="841718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6C1B54-EF30-4878-B9C6-2C2B3249EE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049" y="659537"/>
            <a:ext cx="2181884" cy="200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136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155950" y="1163636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 marL="342900" indent="-342900">
              <a:buClr>
                <a:srgbClr val="000000"/>
              </a:buClr>
              <a:buSzPct val="25000"/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Heat the oven to 190C/170C fan/gas 5. 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Cream the butter in a large bowl with a wooden spoon until it is soft. Add the sugar and keep beating until the mixture is light and fluffy. 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Sift in the flour and add the chocolate chips. Bring the mixture together with your hands in a figure-of-eight motion until it forms a dough. 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Roll the dough into walnut-sized balls and place them slightly apart from each other on a baking sheet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Flatten the balls a little with the palm of your hand and bake them in the oven for around 10-12 mins until they are golden brown and slightly firm on top.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>
              <a:latin typeface="Bahnschrift SemiBold SemiConden" panose="020B0502040204020203" pitchFamily="34" charset="0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Leave the cookies on a cooling rack for around 15 mins before serving.</a:t>
            </a:r>
          </a:p>
          <a:p>
            <a:pPr marL="342900" indent="-342900">
              <a:buFont typeface="+mj-lt"/>
              <a:buAutoNum type="arabicPeriod"/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BASIC COOKIES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847705"/>
            <a:ext cx="3333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113g Butter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55g Caster Sugar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138g Plain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38g Chocolate Chips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220967" y="727273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1190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90" y="2851191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D2EFB9-DFAF-4B92-917F-E75A44870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17" y="758648"/>
            <a:ext cx="2857500" cy="25908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B03F3ED-CB6E-4368-A074-4DDD5D4D9F7B}"/>
              </a:ext>
            </a:extLst>
          </p:cNvPr>
          <p:cNvSpPr/>
          <p:nvPr/>
        </p:nvSpPr>
        <p:spPr>
          <a:xfrm>
            <a:off x="101362" y="5294853"/>
            <a:ext cx="3048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highlight>
                <a:srgbClr val="FFFF00"/>
              </a:highlight>
              <a:latin typeface="Bahnschrift SemiBold SemiConden" panose="020B0502040204020203" pitchFamily="34" charset="0"/>
            </a:endParaRPr>
          </a:p>
          <a:p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This is an investigation around fats each person in your group will look at different forms of butter</a:t>
            </a:r>
          </a:p>
        </p:txBody>
      </p:sp>
    </p:spTree>
    <p:extLst>
      <p:ext uri="{BB962C8B-B14F-4D97-AF65-F5344CB8AC3E}">
        <p14:creationId xmlns:p14="http://schemas.microsoft.com/office/powerpoint/2010/main" val="4113509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1968</Words>
  <Application>Microsoft Office PowerPoint</Application>
  <PresentationFormat>Widescreen</PresentationFormat>
  <Paragraphs>297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Bahnschrift SemiBold Condensed</vt:lpstr>
      <vt:lpstr>Bahnschrift SemiBold SemiConden</vt:lpstr>
      <vt:lpstr>Calibri</vt:lpstr>
      <vt:lpstr>Calibri Light</vt:lpstr>
      <vt:lpstr>Futura Lt BT</vt:lpstr>
      <vt:lpstr>Impact</vt:lpstr>
      <vt:lpstr>Questrial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Millar</dc:creator>
  <cp:lastModifiedBy>Leanne Millar</cp:lastModifiedBy>
  <cp:revision>1</cp:revision>
  <dcterms:created xsi:type="dcterms:W3CDTF">2024-09-23T11:27:12Z</dcterms:created>
  <dcterms:modified xsi:type="dcterms:W3CDTF">2024-09-23T11:28:59Z</dcterms:modified>
</cp:coreProperties>
</file>