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3657C-D433-4D6D-8409-54E39BB436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5A9007-DB36-44B7-B470-9E9B4783FA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F4FCC-0573-4161-BC24-DAA4C31E0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CEC09-C476-47F7-8C9E-7229D0FF8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AE7563-85BB-4086-9CC1-828E065D9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43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D496E-1FCE-48B6-8682-89BC9ADD9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002F3-0CC3-4BA7-9124-F574CD31B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462-7337-4619-BD0A-D75F28911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8C1CC-BD4C-41FF-9BEB-BFF4F1E23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2FB1B7-2B43-4D4E-9C0E-E61E04FE9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3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F5C0B-6307-4D11-A56B-1040D572B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AA5E17-789A-4E54-8394-4A7A00C1F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D2B019-312E-49AD-B7F1-C793882FE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DD5D35-7501-495A-853B-692F6ADA3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4848D6-A084-4F16-B83F-AA6A9ED2B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320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DACD5-2C46-4AFE-A9A4-11C81ECAD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DEB2B-2E3B-4050-B1C1-C258FCBB2C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7A23B5-C327-4C04-B20D-81073B2B4E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D00FDF-E979-4980-A892-05C0C1D45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08C19-CB71-4735-8571-842509F96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D407B8-8052-49DC-B4C9-6325A5197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74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D6A71-8D92-460E-AD4C-02ED334CF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EDA49E-99AF-4D9C-BC90-F6F79B410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5D509D-8577-45E6-8AB8-4FF6E86794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D2FA7D-9BF4-4338-91CC-56AFAA241D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D1FD12-D705-432A-8E0D-55AB404202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4C7F93-FEDD-40C2-A170-A13A3CA9F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D82976-D54D-4908-BA43-235421B62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B38694-E4B3-4F02-A5B4-63B99D9B7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501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03839-B773-450D-9484-8DE87C97A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8CFC17-CA2A-4126-B30B-E9D56CA7F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1AE67A-9AA5-4F06-B1EA-0865DE392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FD478B-B2F0-4E2B-A285-ABD976FCE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695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35B6F7-3FC8-4D59-ACA8-F1A72B30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4EC075-0CF5-4645-9438-02FFAE000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45D466-0917-49DE-A4A3-89552474F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8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37901-C48B-4F3F-A454-45DCFD52F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3DBA0-7E94-48C6-B809-8E04DD9AC8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D4EE86-6B96-4385-AAC8-A8446E1EB1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53F96D-1CD2-4F23-8568-2F9BC3C2D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15D765-675A-485A-BD3C-89BDC3249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028A74-63C7-49EE-AA3E-F42B40855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977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8F1B7-AA04-4FD7-907E-34ACF9B75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C0ADFB-B0B0-4A9B-BF65-5DBADBE4BB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DFBC93-8C1A-495A-BE56-62A0442921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CE467-433F-4D6B-A32A-AF8C1D633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5AC5E1-6BCB-47C8-A73F-7CBB8BA90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5AC32C-F0DD-4DF4-95AB-D0979D128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90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00356-1877-496A-9065-1D64E2951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E48397-D6D0-4395-BE49-7A68926BD6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AD0FF-17F7-496C-8BF1-CB5877780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76CE52-E200-4AF5-9991-41137DA1A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D6F1F-900D-46EA-8A9F-511FAA711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460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A16718-9825-4AA3-AF91-0399E409B6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885692-2D43-4B87-8348-DB7D4B635D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BAA88A-713F-4415-B6CA-A5F72D506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4719E-3DF8-42C0-B97D-3244DD2DB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A19A0-F935-4594-988F-FD88D837D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194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F14383-054A-4F48-8380-BD182C840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80BBD-9DAC-4AB1-A54A-315D01909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5C76F-779B-474F-A9C9-BD8179BA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4546A-5613-484E-9BC0-3BB1A43D2D07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EB702D-868B-48F0-881F-9FB3C94B8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F0CA6-977C-4879-988F-C7248B5ECD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D86D7-0AB4-4920-9057-A6CA6F667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59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odafactoflife.org.uk/professional-development/teaching-and-learning/teacher-knowledge-and-skills/food-science-and-cooking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50338-B8CE-406B-9694-B3EB0A8BC1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D17C2C-35C5-407C-BF4D-82DC87F843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CB8CF8-DEAB-4D80-B18E-EEDF4A4FD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7780"/>
            <a:ext cx="12192000" cy="702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567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C6EC1-D8C9-4638-92B3-AB53C1C83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A24009F-EA1F-4570-91D7-F6BD69679C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65682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D8A70-476D-4859-BB8E-B9EFC11F0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70F3A13-DCB0-49A9-B61A-8A772E19B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8114"/>
            <a:ext cx="12192000" cy="7076114"/>
          </a:xfrm>
        </p:spPr>
      </p:pic>
    </p:spTree>
    <p:extLst>
      <p:ext uri="{BB962C8B-B14F-4D97-AF65-F5344CB8AC3E}">
        <p14:creationId xmlns:p14="http://schemas.microsoft.com/office/powerpoint/2010/main" val="3587128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32180-8688-4140-92EC-CF87948EA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D90E408-FE2C-487F-A275-6483C2E7A6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98338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D738F-E47C-48A0-8D64-DFE1AE4D4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FB0023-B18E-4A37-A6E3-1D3CD5275F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235536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C082404-3F86-46C8-BCB9-32EB28D5B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0D8739-6C5F-4D1E-9E96-FE458439A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19956" cy="6858000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13E3669-0E1C-4AA7-B64F-12616C8A2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455" y="0"/>
            <a:ext cx="67475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520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91C3CED-C8D1-4139-A045-BF0102E42D7D}"/>
              </a:ext>
            </a:extLst>
          </p:cNvPr>
          <p:cNvSpPr txBox="1"/>
          <p:nvPr/>
        </p:nvSpPr>
        <p:spPr>
          <a:xfrm>
            <a:off x="0" y="48913"/>
            <a:ext cx="51080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i="1" u="sng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MOZZARELLA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8A2623-9AB7-4569-9516-2350808BABD8}"/>
              </a:ext>
            </a:extLst>
          </p:cNvPr>
          <p:cNvSpPr/>
          <p:nvPr/>
        </p:nvSpPr>
        <p:spPr>
          <a:xfrm>
            <a:off x="0" y="866510"/>
            <a:ext cx="864904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b="1" i="1" u="sng" dirty="0">
                <a:highlight>
                  <a:srgbClr val="00FF00"/>
                </a:highlight>
                <a:latin typeface="Bahnschrift SemiCondensed" panose="020B0502040204020203" pitchFamily="34" charset="0"/>
                <a:ea typeface="MS Mincho" panose="02020609040205080304" pitchFamily="49" charset="-128"/>
              </a:rPr>
              <a:t>METHOD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Dissolve 2.5g citric acid in 60ml warm water.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Pour milk into saucepan, heat gently to about 13°C.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Add the dissolved citric acid to the warm milk increasing heat to 30°C, stirring gently - it will start to curdle. Remove from the heat.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Add 1.25g rennet to the milk. Stir for 30 seconds - no more.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Leave the milk to stand off the heat for 5-10 minutes. The curds will separate from the whey.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Carefully scoop the curds from the pan using a slotted spoon and place them in a sieve over a bowl. Leave the whey in the pan.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Add salt to the whey and heat to 80C.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Put the gloves on. Divide the curds into three balls then dip one ball into the hot whey on a slotted spoon until it is warmed through, then gently stretch the ball or fold it back on itself. Keep doing this until it becomes stretchy and glossy. Don’t overwork it. 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Mould and reshape the cheese into a ball. 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Repeat for the remaining mozzarella.  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en-GB" dirty="0">
                <a:latin typeface="Bahnschrift SemiCondensed" panose="020B0502040204020203" pitchFamily="34" charset="0"/>
                <a:ea typeface="Cambria" panose="02040503050406030204" pitchFamily="18" charset="0"/>
              </a:rPr>
              <a:t>Store in a bowl of chilled whey, refrigerate and use within 2 days. 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endParaRPr lang="en-GB" dirty="0">
              <a:latin typeface="Bahnschrift SemiCondensed" panose="020B0502040204020203" pitchFamily="34" charset="0"/>
              <a:ea typeface="Cambria" panose="02040503050406030204" pitchFamily="18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latin typeface="Bahnschrift SemiCondensed" panose="020B0502040204020203" pitchFamily="34" charset="0"/>
                <a:ea typeface="MS Mincho" panose="02020609040205080304" pitchFamily="49" charset="-128"/>
              </a:rPr>
              <a:t> </a:t>
            </a:r>
            <a:endParaRPr lang="en-GB" sz="1600" dirty="0">
              <a:effectLst/>
              <a:latin typeface="Bahnschrift SemiCondensed" panose="020B0502040204020203" pitchFamily="34" charset="0"/>
              <a:ea typeface="MS Mincho" panose="02020609040205080304" pitchFamily="49" charset="-12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14AF95-3C12-435E-A276-88B747A666E6}"/>
              </a:ext>
            </a:extLst>
          </p:cNvPr>
          <p:cNvSpPr/>
          <p:nvPr/>
        </p:nvSpPr>
        <p:spPr>
          <a:xfrm>
            <a:off x="8649050" y="0"/>
            <a:ext cx="357715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b="1" i="1" u="sng" dirty="0">
                <a:highlight>
                  <a:srgbClr val="00FF00"/>
                </a:highlight>
                <a:latin typeface="Bahnschrift SemiCondensed" panose="020B0502040204020203" pitchFamily="34" charset="0"/>
                <a:ea typeface="MS Mincho" panose="02020609040205080304" pitchFamily="49" charset="-128"/>
              </a:rPr>
              <a:t>INGREDIENTS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Bahnschrift SemiCondensed" panose="020B0502040204020203" pitchFamily="34" charset="0"/>
                <a:ea typeface="MS Mincho" panose="02020609040205080304" pitchFamily="49" charset="-128"/>
              </a:rPr>
              <a:t>Ingredients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Bahnschrift SemiCondensed" panose="020B0502040204020203" pitchFamily="34" charset="0"/>
                <a:ea typeface="MS Mincho" panose="02020609040205080304" pitchFamily="49" charset="-128"/>
              </a:rPr>
              <a:t>2.5g citric acid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Bahnschrift SemiCondensed" panose="020B0502040204020203" pitchFamily="34" charset="0"/>
                <a:ea typeface="MS Mincho" panose="02020609040205080304" pitchFamily="49" charset="-128"/>
              </a:rPr>
              <a:t>60ml warm water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Bahnschrift SemiCondensed" panose="020B0502040204020203" pitchFamily="34" charset="0"/>
                <a:ea typeface="MS Mincho" panose="02020609040205080304" pitchFamily="49" charset="-128"/>
              </a:rPr>
              <a:t>1litre unhomogenised milk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Bahnschrift SemiCondensed" panose="020B0502040204020203" pitchFamily="34" charset="0"/>
                <a:ea typeface="MS Mincho" panose="02020609040205080304" pitchFamily="49" charset="-128"/>
              </a:rPr>
              <a:t>1.25g rennet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Bahnschrift SemiCondensed" panose="020B0502040204020203" pitchFamily="34" charset="0"/>
                <a:ea typeface="MS Mincho" panose="02020609040205080304" pitchFamily="49" charset="-128"/>
              </a:rPr>
              <a:t>15g salt</a:t>
            </a:r>
          </a:p>
          <a:p>
            <a:pPr>
              <a:spcAft>
                <a:spcPts val="0"/>
              </a:spcAft>
            </a:pPr>
            <a:r>
              <a:rPr lang="en-GB" b="1" i="1" u="sng" dirty="0">
                <a:highlight>
                  <a:srgbClr val="00FF00"/>
                </a:highlight>
                <a:latin typeface="Bahnschrift SemiCondensed" panose="020B0502040204020203" pitchFamily="34" charset="0"/>
                <a:ea typeface="MS Mincho" panose="02020609040205080304" pitchFamily="49" charset="-128"/>
              </a:rPr>
              <a:t>Equipment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Bahnschrift SemiCondensed" panose="020B0502040204020203" pitchFamily="34" charset="0"/>
                <a:ea typeface="MS Mincho" panose="02020609040205080304" pitchFamily="49" charset="-128"/>
              </a:rPr>
              <a:t>Measuring spoons, measuring jug, 1 x small mixing bowl, large saucepan, mixing spoon, temperature probe, slotted spoon, large bowl, sieve, thick rubber gloves.</a:t>
            </a:r>
          </a:p>
          <a:p>
            <a:pPr>
              <a:spcAft>
                <a:spcPts val="0"/>
              </a:spcAft>
            </a:pPr>
            <a:endParaRPr lang="en-GB" dirty="0">
              <a:latin typeface="Bahnschrift SemiCondensed" panose="020B0502040204020203" pitchFamily="34" charset="0"/>
              <a:ea typeface="MS Mincho" panose="02020609040205080304" pitchFamily="49" charset="-128"/>
            </a:endParaRPr>
          </a:p>
          <a:p>
            <a:pPr>
              <a:spcAft>
                <a:spcPts val="0"/>
              </a:spcAft>
            </a:pPr>
            <a:endParaRPr lang="en-GB" b="1" i="1" u="sng" dirty="0">
              <a:latin typeface="Bahnschrift SemiCondensed" panose="020B0502040204020203" pitchFamily="34" charset="0"/>
              <a:ea typeface="MS Mincho" panose="02020609040205080304" pitchFamily="49" charset="-128"/>
            </a:endParaRPr>
          </a:p>
          <a:p>
            <a:pPr>
              <a:spcAft>
                <a:spcPts val="0"/>
              </a:spcAft>
            </a:pPr>
            <a:endParaRPr lang="en-GB" b="1" i="1" u="sng" dirty="0">
              <a:latin typeface="Bahnschrift SemiCondensed" panose="020B0502040204020203" pitchFamily="34" charset="0"/>
              <a:ea typeface="MS Mincho" panose="02020609040205080304" pitchFamily="49" charset="-128"/>
            </a:endParaRPr>
          </a:p>
          <a:p>
            <a:pPr>
              <a:spcAft>
                <a:spcPts val="0"/>
              </a:spcAft>
            </a:pPr>
            <a:endParaRPr lang="en-GB" sz="1600" dirty="0">
              <a:effectLst/>
              <a:latin typeface="Bahnschrift SemiCondensed" panose="020B0502040204020203" pitchFamily="34" charset="0"/>
              <a:ea typeface="MS Mincho" panose="02020609040205080304" pitchFamily="49" charset="-128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5919AD1-CD75-4A0D-BD20-24A5D9A2B790}"/>
              </a:ext>
            </a:extLst>
          </p:cNvPr>
          <p:cNvCxnSpPr>
            <a:cxnSpLocks/>
          </p:cNvCxnSpPr>
          <p:nvPr/>
        </p:nvCxnSpPr>
        <p:spPr>
          <a:xfrm>
            <a:off x="8649050" y="0"/>
            <a:ext cx="0" cy="68580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CBC91E5-33AA-4BCF-AA85-37AC3A43C0BA}"/>
              </a:ext>
            </a:extLst>
          </p:cNvPr>
          <p:cNvCxnSpPr>
            <a:cxnSpLocks/>
          </p:cNvCxnSpPr>
          <p:nvPr/>
        </p:nvCxnSpPr>
        <p:spPr>
          <a:xfrm flipV="1">
            <a:off x="0" y="756799"/>
            <a:ext cx="8649050" cy="2327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78797D85-A920-4EB3-ADFF-290C5CD29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6817" y="3775045"/>
            <a:ext cx="2940341" cy="294034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237FC09-3264-43EA-B8A5-82C9F2E5DF68}"/>
              </a:ext>
            </a:extLst>
          </p:cNvPr>
          <p:cNvSpPr/>
          <p:nvPr/>
        </p:nvSpPr>
        <p:spPr>
          <a:xfrm>
            <a:off x="0" y="6221822"/>
            <a:ext cx="85875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https://www.foodafactoflife.org.uk/professional-development/teaching-and-learning/teacher-knowledge-and-skills/food-science-and-cooking/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67070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282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MS Mincho</vt:lpstr>
      <vt:lpstr>Arial</vt:lpstr>
      <vt:lpstr>Bahnschrift SemiBold SemiConden</vt:lpstr>
      <vt:lpstr>Bahnschrift SemiCondensed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Heawood</dc:creator>
  <cp:lastModifiedBy>Martin Watson</cp:lastModifiedBy>
  <cp:revision>3</cp:revision>
  <dcterms:created xsi:type="dcterms:W3CDTF">2023-09-15T14:06:44Z</dcterms:created>
  <dcterms:modified xsi:type="dcterms:W3CDTF">2023-09-18T15:53:27Z</dcterms:modified>
</cp:coreProperties>
</file>