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714" r:id="rId2"/>
    <p:sldId id="715" r:id="rId3"/>
    <p:sldId id="352" r:id="rId4"/>
    <p:sldId id="353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990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746653-97D9-7420-889E-3DEDE3850F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FE3EB0-D20D-1062-FC48-DA16D19B70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95BC5D-7C76-92B2-9958-F85F385C5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5B2E5-A550-43E6-964D-3BA3CB955DB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DC40C5-E445-ABD2-7FF8-11BDF75FA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A7A713-8ACA-D6DE-6D76-5C2AF4C72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14E1F-7AB1-4089-A3C0-B203B0E2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812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48C9D-7CAA-7D38-E434-C2F631AAA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D85473-BA3E-A06D-B215-4FE5AE8729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597A70-9322-159C-F8B6-D20294890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5B2E5-A550-43E6-964D-3BA3CB955DB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E7293-0D25-9B19-CA08-3B14E5EF5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B3E0D7-96DA-36FB-AE3C-F7D9F4D69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14E1F-7AB1-4089-A3C0-B203B0E2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397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F1832-7BFB-D4FF-2443-0982E7306B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5C21F3-B461-37C1-2C43-C39D6E18B1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4C22A4-9554-E6C5-9A14-0746A3BF3C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5B2E5-A550-43E6-964D-3BA3CB955DB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05DA8-256D-1C5E-A948-640252E2B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7D598C-FDDC-C5C0-A0CF-D8CE197DD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14E1F-7AB1-4089-A3C0-B203B0E2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913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236B5-7849-A039-9216-9364D35C0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4BC5EA-0361-3A6E-19D5-AB1B233BE9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FE9E35-F0F1-A311-35BE-2956EC5832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F52F11-97D7-6970-A8DB-D5DC5E11D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5B2E5-A550-43E6-964D-3BA3CB955DB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AB7591-9867-CFF9-69C2-8907F06EF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31D67-208F-F077-D1A4-2A70AB90C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14E1F-7AB1-4089-A3C0-B203B0E2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430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4B8D0-5F95-EDB7-5F35-C4D80E2637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822995-07CA-22CD-64A5-86B59459EA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75246A-2F9D-0F3F-816F-0CB2657174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11A3B4-798A-1D1C-7307-7D08362A9E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A2CA81-1A5E-42CA-DA07-FB2804F5CB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6B64F4-2AA9-5651-E016-B1335EF05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5B2E5-A550-43E6-964D-3BA3CB955DB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63223D-8916-3A0B-30CD-383ECEF41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248331-0DCE-43C4-A154-1E398D4C3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14E1F-7AB1-4089-A3C0-B203B0E2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413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89738-AE84-8984-2E57-93A6AF225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ED845D-E245-D10E-B22E-152F63A39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5B2E5-A550-43E6-964D-3BA3CB955DB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0D2C62-4C53-1F08-ACC4-72E40DD1A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1E7408-9212-CC1B-CDF2-4F31E9D441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14E1F-7AB1-4089-A3C0-B203B0E2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964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E62498-C214-766A-CEE2-C3EB82BD4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5B2E5-A550-43E6-964D-3BA3CB955DB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9038D9-5BE6-F60D-39DA-BDC0B77D7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F05646-B977-28CB-1264-16483D528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14E1F-7AB1-4089-A3C0-B203B0E2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248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70F959-61E2-69D2-FA4E-E60791503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808EE5-5EF0-76FD-7F1D-75D5565372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60C73D-3D76-CBBD-77A5-927555959B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9CC86D-10CC-D3C0-EDB3-5F6C37615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5B2E5-A550-43E6-964D-3BA3CB955DB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786DC4-4685-2E4D-0FD6-963C61D93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3F8A05-B612-6289-6516-94647A0C5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14E1F-7AB1-4089-A3C0-B203B0E2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275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0AB69-5525-F777-766C-9179CC8C8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E17669-3DD1-0A81-07DE-9F10E1940E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072492-CFF6-CF5F-0CF3-A4E72B5B99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245C3C-1F57-C1AF-6B6C-4ADA1AE81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5B2E5-A550-43E6-964D-3BA3CB955DB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C350EC-7078-B86C-FFD4-BF5C6D8B0B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82262D-DF59-8820-C4FB-78881FE54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14E1F-7AB1-4089-A3C0-B203B0E2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995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E80B1-A5F9-A518-6E1D-E9D2E3FEA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1B4D7B-3E66-1769-B527-C0956082F1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6AC655-4690-E418-22C4-2C09C726B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5B2E5-A550-43E6-964D-3BA3CB955DB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A0967E-35D2-18AC-FC19-57A551E31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D8F59A-FCFB-CD1B-3720-5DBB35119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14E1F-7AB1-4089-A3C0-B203B0E2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258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7495248-434C-4760-BD3B-4FF9377974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F418E-C3E2-C372-B17E-1A4B5A8346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2A64F-93BE-965B-4A0E-A40411D930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5B2E5-A550-43E6-964D-3BA3CB955DB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2F2FD9-4440-01A1-B2CB-1352ADF49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73C4DA-A81C-17D5-090F-6E47A2575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14E1F-7AB1-4089-A3C0-B203B0E2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632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A8EDA3-8BAF-2896-F2E0-9F6E6446C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A42A82-758F-4A7B-9955-91BD388C1A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82BC5A-C9DB-C095-DD8F-F3638703DF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745B2E5-A550-43E6-964D-3BA3CB955DBD}" type="datetimeFigureOut">
              <a:rPr lang="en-GB" smtClean="0"/>
              <a:t>24/02/2026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0D7A09-581E-0D16-F76D-83ED453406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A63F67-D840-D4E8-6123-161A602692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0C14E1F-7AB1-4089-A3C0-B203B0E2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674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uehotchkis.com/" TargetMode="External"/><Relationship Id="rId2" Type="http://schemas.openxmlformats.org/officeDocument/2006/relationships/hyperlink" Target="https://marianjazmik.co.uk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82B668C-985F-14B5-E86F-0DD57BCEFA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0081714"/>
              </p:ext>
            </p:extLst>
          </p:nvPr>
        </p:nvGraphicFramePr>
        <p:xfrm>
          <a:off x="75074" y="424309"/>
          <a:ext cx="11907376" cy="4325680"/>
        </p:xfrm>
        <a:graphic>
          <a:graphicData uri="http://schemas.openxmlformats.org/drawingml/2006/table">
            <a:tbl>
              <a:tblPr firstRow="1" firstCol="1" bandRow="1"/>
              <a:tblGrid>
                <a:gridCol w="11907376">
                  <a:extLst>
                    <a:ext uri="{9D8B030D-6E8A-4147-A177-3AD203B41FA5}">
                      <a16:colId xmlns:a16="http://schemas.microsoft.com/office/drawing/2014/main" val="1088848458"/>
                    </a:ext>
                  </a:extLst>
                </a:gridCol>
              </a:tblGrid>
              <a:tr h="1301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  <a:latin typeface="Tw Cen MT Condensed Extra Bold" panose="020B0803020202020204" pitchFamily="34" charset="0"/>
                          <a:ea typeface="Calibri"/>
                          <a:cs typeface="Times New Roman"/>
                        </a:rPr>
                        <a:t>TEXTILES</a:t>
                      </a:r>
                      <a:endParaRPr lang="en-GB" sz="900" b="0" dirty="0">
                        <a:effectLst/>
                        <a:latin typeface="Tw Cen MT Condensed Extra Bold" panose="020B08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5668136"/>
                  </a:ext>
                </a:extLst>
              </a:tr>
              <a:tr h="153150"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0" dirty="0">
                          <a:effectLst/>
                          <a:latin typeface="Tw Cen MT Condensed Extra Bold" panose="020B0803020202020204" pitchFamily="34" charset="0"/>
                          <a:ea typeface="Calibri"/>
                          <a:cs typeface="Times New Roman"/>
                        </a:rPr>
                        <a:t>TERMLY</a:t>
                      </a:r>
                      <a:endParaRPr lang="en-US" sz="900" dirty="0">
                        <a:latin typeface="Tw Cen MT Condensed Extra Bold" panose="020B0803020202020204" pitchFamily="34" charset="0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4026213"/>
                  </a:ext>
                </a:extLst>
              </a:tr>
              <a:tr h="40358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b="0" dirty="0">
                        <a:effectLst/>
                        <a:latin typeface="Tw Cen MT Condensed Extra Bold" panose="020B0803020202020204" pitchFamily="34" charset="0"/>
                        <a:ea typeface="Calibri"/>
                        <a:cs typeface="Times New Roman"/>
                      </a:endParaRPr>
                    </a:p>
                    <a:p>
                      <a:pPr>
                        <a:defRPr/>
                      </a:pPr>
                      <a:r>
                        <a:rPr lang="en-GB" sz="900" dirty="0">
                          <a:solidFill>
                            <a:prstClr val="black"/>
                          </a:solidFill>
                          <a:highlight>
                            <a:srgbClr val="00FFFF"/>
                          </a:highlight>
                          <a:latin typeface="Tw Cen MT Condensed Extra Bold" panose="020B0803020202020204" pitchFamily="34" charset="0"/>
                        </a:rPr>
                        <a:t>EXPECTATIONS//SAFETY//OUTLINE THE PROJECT//TITLE PAGE</a:t>
                      </a:r>
                      <a:r>
                        <a:rPr lang="en-GB" sz="900" dirty="0">
                          <a:solidFill>
                            <a:prstClr val="black"/>
                          </a:solidFill>
                          <a:latin typeface="Tw Cen MT Condensed Extra Bold" panose="020B0803020202020204" pitchFamily="34" charset="0"/>
                        </a:rPr>
                        <a:t> </a:t>
                      </a:r>
                      <a:r>
                        <a:rPr lang="en-GB" sz="900" dirty="0">
                          <a:solidFill>
                            <a:prstClr val="black"/>
                          </a:solidFill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AO1</a:t>
                      </a:r>
                      <a:endParaRPr lang="en-GB" sz="900" dirty="0">
                        <a:solidFill>
                          <a:prstClr val="black"/>
                        </a:solidFill>
                        <a:highlight>
                          <a:srgbClr val="00FFFF"/>
                        </a:highlight>
                        <a:latin typeface="Tw Cen MT Condensed Extra Bold" panose="020B0803020202020204" pitchFamily="34" charset="0"/>
                      </a:endParaRPr>
                    </a:p>
                    <a:p>
                      <a:pPr marR="0" lvl="0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GB" sz="900" dirty="0">
                        <a:solidFill>
                          <a:prstClr val="black"/>
                        </a:solidFill>
                        <a:highlight>
                          <a:srgbClr val="00FFFF"/>
                        </a:highlight>
                        <a:latin typeface="Tw Cen MT Condensed Extra Bold" panose="020B080302020202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en-GB" sz="900" dirty="0">
                          <a:solidFill>
                            <a:prstClr val="black"/>
                          </a:solidFill>
                          <a:highlight>
                            <a:srgbClr val="00FFFF"/>
                          </a:highlight>
                          <a:latin typeface="Tw Cen MT Condensed Extra Bold" panose="020B0803020202020204" pitchFamily="34" charset="0"/>
                        </a:rPr>
                        <a:t>BASE LINE</a:t>
                      </a:r>
                      <a:r>
                        <a:rPr lang="en-GB" sz="900" dirty="0">
                          <a:solidFill>
                            <a:prstClr val="black"/>
                          </a:solidFill>
                          <a:latin typeface="Tw Cen MT Condensed Extra Bold" panose="020B0803020202020204" pitchFamily="34" charset="0"/>
                        </a:rPr>
                        <a:t> </a:t>
                      </a:r>
                      <a:r>
                        <a:rPr lang="en-GB" sz="900" dirty="0">
                          <a:solidFill>
                            <a:prstClr val="black"/>
                          </a:solidFill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AO1/AO3</a:t>
                      </a:r>
                      <a:r>
                        <a:rPr lang="en-GB" sz="900" dirty="0">
                          <a:solidFill>
                            <a:prstClr val="black"/>
                          </a:solidFill>
                          <a:latin typeface="Tw Cen MT Condensed Extra Bold" panose="020B0803020202020204" pitchFamily="34" charset="0"/>
                        </a:rPr>
                        <a:t> </a:t>
                      </a:r>
                      <a:endParaRPr lang="en-GB" sz="900" dirty="0">
                        <a:solidFill>
                          <a:prstClr val="black"/>
                        </a:solidFill>
                        <a:highlight>
                          <a:srgbClr val="00FFFF"/>
                        </a:highlight>
                        <a:latin typeface="Tw Cen MT Condensed Extra Bold" panose="020B080302020202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en-GB" sz="900" dirty="0">
                          <a:solidFill>
                            <a:prstClr val="black"/>
                          </a:solidFill>
                          <a:latin typeface="Tw Cen MT Condensed Extra Bold" panose="020B0803020202020204" pitchFamily="34" charset="0"/>
                        </a:rPr>
                        <a:t>DESIGN A GARMENT LINKING TO DOODLES AND POP. STARTING INSPIRATION IMAGE SHOULD BE USED TO DEVELOP INTO FASHION </a:t>
                      </a:r>
                      <a:r>
                        <a:rPr lang="en-GB" sz="900" dirty="0">
                          <a:solidFill>
                            <a:prstClr val="black"/>
                          </a:solidFill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AO1/AO3</a:t>
                      </a:r>
                    </a:p>
                    <a:p>
                      <a:pPr>
                        <a:defRPr/>
                      </a:pPr>
                      <a:r>
                        <a:rPr lang="en-GB" sz="900" dirty="0">
                          <a:solidFill>
                            <a:srgbClr val="00B0F0"/>
                          </a:solidFill>
                          <a:latin typeface="Tw Cen MT Condensed Extra Bold" panose="020B0803020202020204" pitchFamily="34" charset="0"/>
                        </a:rPr>
                        <a:t>DEVELOP IDEAS//ANNOTATE//EXPLORE//WRITEN ANALYSIS//DRAWING//COLOURING//LINK TO BRIEF</a:t>
                      </a:r>
                    </a:p>
                    <a:p>
                      <a:pPr>
                        <a:defRPr/>
                      </a:pPr>
                      <a:endParaRPr lang="en-GB" sz="900" dirty="0">
                        <a:solidFill>
                          <a:srgbClr val="00B0F0"/>
                        </a:solidFill>
                        <a:highlight>
                          <a:srgbClr val="00FFFF"/>
                        </a:highlight>
                        <a:latin typeface="Tw Cen MT Condensed Extra Bold" panose="020B0803020202020204" pitchFamily="34" charset="0"/>
                      </a:endParaRPr>
                    </a:p>
                    <a:p>
                      <a:pPr lvl="0">
                        <a:defRPr/>
                      </a:pPr>
                      <a:r>
                        <a:rPr lang="en-GB" sz="900" dirty="0">
                          <a:solidFill>
                            <a:prstClr val="black"/>
                          </a:solidFill>
                          <a:highlight>
                            <a:srgbClr val="00FFFF"/>
                          </a:highlight>
                          <a:latin typeface="Tw Cen MT Condensed Extra Bold" panose="020B0803020202020204" pitchFamily="34" charset="0"/>
                        </a:rPr>
                        <a:t>ARTIST STUDY 1 LINKING TO POP</a:t>
                      </a:r>
                      <a:r>
                        <a:rPr lang="en-GB" sz="900" dirty="0">
                          <a:solidFill>
                            <a:prstClr val="black"/>
                          </a:solidFill>
                          <a:latin typeface="Tw Cen MT Condensed Extra Bold" panose="020B0803020202020204" pitchFamily="34" charset="0"/>
                        </a:rPr>
                        <a:t> </a:t>
                      </a:r>
                      <a:r>
                        <a:rPr lang="en-GB" sz="900" dirty="0">
                          <a:solidFill>
                            <a:prstClr val="black"/>
                          </a:solidFill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AO1 </a:t>
                      </a:r>
                    </a:p>
                    <a:p>
                      <a:pPr lvl="0">
                        <a:defRPr/>
                      </a:pPr>
                      <a:r>
                        <a:rPr lang="en-GB" sz="900" dirty="0">
                          <a:solidFill>
                            <a:prstClr val="black"/>
                          </a:solidFill>
                          <a:latin typeface="Tw Cen MT Condensed Extra Bold" panose="020B0803020202020204" pitchFamily="34" charset="0"/>
                        </a:rPr>
                        <a:t>WRITTEN ANALYSIS OF IMAGE, USING KEY DESCRIPTIVE LANGUAGE DESCRIBE KATE JENKINS STYLE OF WORKING. DEVELOP INTO AN ARTIST STUDY</a:t>
                      </a:r>
                    </a:p>
                    <a:p>
                      <a:pPr>
                        <a:defRPr/>
                      </a:pPr>
                      <a:r>
                        <a:rPr lang="en-GB" sz="900" dirty="0">
                          <a:solidFill>
                            <a:srgbClr val="00B0F0"/>
                          </a:solidFill>
                          <a:latin typeface="Tw Cen MT Condensed Extra Bold" panose="020B0803020202020204" pitchFamily="34" charset="0"/>
                        </a:rPr>
                        <a:t>DEVELOP IDEAS//ANNOTATE//EXPLORE//WRITEN ANALYSIS//LINK TO BRIEF</a:t>
                      </a:r>
                    </a:p>
                    <a:p>
                      <a:pPr lvl="0">
                        <a:defRPr/>
                      </a:pPr>
                      <a:endParaRPr lang="en-GB" sz="900" dirty="0">
                        <a:solidFill>
                          <a:prstClr val="black"/>
                        </a:solidFill>
                        <a:highlight>
                          <a:srgbClr val="00FFFF"/>
                        </a:highlight>
                        <a:latin typeface="Tw Cen MT Condensed Extra Bold" panose="020B0803020202020204" pitchFamily="34" charset="0"/>
                      </a:endParaRPr>
                    </a:p>
                    <a:p>
                      <a:pPr lvl="0">
                        <a:defRPr/>
                      </a:pPr>
                      <a:r>
                        <a:rPr lang="en-GB" sz="900" dirty="0">
                          <a:solidFill>
                            <a:prstClr val="black"/>
                          </a:solidFill>
                          <a:highlight>
                            <a:srgbClr val="00FFFF"/>
                          </a:highlight>
                          <a:latin typeface="Tw Cen MT Condensed Extra Bold" panose="020B0803020202020204" pitchFamily="34" charset="0"/>
                        </a:rPr>
                        <a:t>EXPERIMENTAL DOODLES</a:t>
                      </a:r>
                      <a:r>
                        <a:rPr lang="en-GB" sz="900" dirty="0">
                          <a:solidFill>
                            <a:prstClr val="black"/>
                          </a:solidFill>
                          <a:latin typeface="Tw Cen MT Condensed Extra Bold" panose="020B0803020202020204" pitchFamily="34" charset="0"/>
                        </a:rPr>
                        <a:t>  </a:t>
                      </a:r>
                      <a:r>
                        <a:rPr lang="en-GB" sz="900" dirty="0">
                          <a:solidFill>
                            <a:prstClr val="black"/>
                          </a:solidFill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AO2 </a:t>
                      </a:r>
                      <a:r>
                        <a:rPr lang="en-GB" sz="900" dirty="0">
                          <a:solidFill>
                            <a:prstClr val="black"/>
                          </a:solidFill>
                          <a:highlight>
                            <a:srgbClr val="00FFFF"/>
                          </a:highlight>
                          <a:latin typeface="Tw Cen MT Condensed Extra Bold" panose="020B0803020202020204" pitchFamily="34" charset="0"/>
                        </a:rPr>
                        <a:t> </a:t>
                      </a:r>
                    </a:p>
                    <a:p>
                      <a:pPr marR="0" lvl="0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GB" sz="900" dirty="0">
                          <a:solidFill>
                            <a:prstClr val="black"/>
                          </a:solidFill>
                          <a:latin typeface="Tw Cen MT Condensed Extra Bold" panose="020B0803020202020204" pitchFamily="34" charset="0"/>
                        </a:rPr>
                        <a:t>SMALL PIECES OF PAPER TO CREATE MINI DOODLES AND DRAWINGS IN THE STYLE OF KATE JENKINS </a:t>
                      </a:r>
                    </a:p>
                    <a:p>
                      <a:pPr>
                        <a:defRPr/>
                      </a:pPr>
                      <a:r>
                        <a:rPr lang="en-GB" sz="900" dirty="0">
                          <a:solidFill>
                            <a:srgbClr val="00B0F0"/>
                          </a:solidFill>
                          <a:latin typeface="Tw Cen MT Condensed Extra Bold" panose="020B0803020202020204" pitchFamily="34" charset="0"/>
                        </a:rPr>
                        <a:t>DEVELOP IDEAS//EXPLORE//DRAWING//COLOURING//LINK TO BRIEF//EXPERIMENT//REVIEW//SCALE//LINE//CONTINUAL LINE</a:t>
                      </a:r>
                    </a:p>
                    <a:p>
                      <a:pPr lvl="0">
                        <a:defRPr/>
                      </a:pPr>
                      <a:endParaRPr lang="en-GB" sz="900" dirty="0">
                        <a:solidFill>
                          <a:prstClr val="black"/>
                        </a:solidFill>
                        <a:highlight>
                          <a:srgbClr val="00FFFF"/>
                        </a:highlight>
                        <a:latin typeface="Tw Cen MT Condensed Extra Bold" panose="020B0803020202020204" pitchFamily="34" charset="0"/>
                      </a:endParaRPr>
                    </a:p>
                    <a:p>
                      <a:pPr lvl="0">
                        <a:defRPr/>
                      </a:pPr>
                      <a:r>
                        <a:rPr lang="en-GB" sz="900" dirty="0">
                          <a:solidFill>
                            <a:prstClr val="black"/>
                          </a:solidFill>
                          <a:highlight>
                            <a:srgbClr val="00FFFF"/>
                          </a:highlight>
                          <a:latin typeface="Tw Cen MT Condensed Extra Bold" panose="020B0803020202020204" pitchFamily="34" charset="0"/>
                        </a:rPr>
                        <a:t>SEWING/EMBROIDERY</a:t>
                      </a:r>
                      <a:r>
                        <a:rPr lang="en-GB" sz="900" dirty="0">
                          <a:solidFill>
                            <a:prstClr val="black"/>
                          </a:solidFill>
                          <a:latin typeface="Tw Cen MT Condensed Extra Bold" panose="020B0803020202020204" pitchFamily="34" charset="0"/>
                        </a:rPr>
                        <a:t> </a:t>
                      </a:r>
                      <a:r>
                        <a:rPr lang="en-GB" sz="900" dirty="0">
                          <a:solidFill>
                            <a:prstClr val="black"/>
                          </a:solidFill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AO2</a:t>
                      </a:r>
                    </a:p>
                    <a:p>
                      <a:pPr marR="0" lvl="0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GB" sz="900" dirty="0">
                          <a:solidFill>
                            <a:prstClr val="black"/>
                          </a:solidFill>
                          <a:latin typeface="Tw Cen MT Condensed Extra Bold" panose="020B0803020202020204" pitchFamily="34" charset="0"/>
                        </a:rPr>
                        <a:t>PRACTICE VARIOUS STITCHES HAND AND MACHINE</a:t>
                      </a:r>
                    </a:p>
                    <a:p>
                      <a:pPr marR="0" lvl="0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B0F0"/>
                          </a:solidFill>
                          <a:latin typeface="Tw Cen MT Condensed Extra Bold" panose="020B0803020202020204" pitchFamily="34" charset="0"/>
                        </a:rPr>
                        <a:t>EXPERIMENT//REVIEW//PRACTICE//PROBLEM SOLVING//TESTING</a:t>
                      </a:r>
                      <a:endParaRPr lang="en-GB" sz="900" dirty="0">
                        <a:solidFill>
                          <a:prstClr val="black"/>
                        </a:solidFill>
                        <a:highlight>
                          <a:srgbClr val="00FFFF"/>
                        </a:highlight>
                        <a:latin typeface="Tw Cen MT Condensed Extra Bold" panose="020B0803020202020204" pitchFamily="34" charset="0"/>
                      </a:endParaRPr>
                    </a:p>
                    <a:p>
                      <a:pPr lvl="0">
                        <a:defRPr/>
                      </a:pPr>
                      <a:endParaRPr lang="en-GB" sz="900" dirty="0">
                        <a:solidFill>
                          <a:prstClr val="black"/>
                        </a:solidFill>
                        <a:latin typeface="Tw Cen MT Condensed Extra Bold" panose="020B0803020202020204" pitchFamily="34" charset="0"/>
                      </a:endParaRPr>
                    </a:p>
                    <a:p>
                      <a:pPr lvl="0">
                        <a:defRPr/>
                      </a:pPr>
                      <a:r>
                        <a:rPr lang="en-GB" sz="900" dirty="0">
                          <a:solidFill>
                            <a:prstClr val="black"/>
                          </a:solidFill>
                          <a:highlight>
                            <a:srgbClr val="00FFFF"/>
                          </a:highlight>
                          <a:latin typeface="Tw Cen MT Condensed Extra Bold" panose="020B0803020202020204" pitchFamily="34" charset="0"/>
                        </a:rPr>
                        <a:t>PLANNING FOR FINAL PIECE</a:t>
                      </a:r>
                      <a:r>
                        <a:rPr lang="en-GB" sz="900" dirty="0">
                          <a:solidFill>
                            <a:prstClr val="black"/>
                          </a:solidFill>
                          <a:latin typeface="Tw Cen MT Condensed Extra Bold" panose="020B0803020202020204" pitchFamily="34" charset="0"/>
                        </a:rPr>
                        <a:t> </a:t>
                      </a:r>
                      <a:r>
                        <a:rPr lang="en-GB" sz="900" dirty="0">
                          <a:solidFill>
                            <a:prstClr val="black"/>
                          </a:solidFill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AO3 &amp; A04</a:t>
                      </a:r>
                      <a:endParaRPr lang="en-GB" sz="900" dirty="0">
                        <a:solidFill>
                          <a:prstClr val="black"/>
                        </a:solidFill>
                        <a:highlight>
                          <a:srgbClr val="00FFFF"/>
                        </a:highlight>
                        <a:latin typeface="Tw Cen MT Condensed Extra Bold" panose="020B0803020202020204" pitchFamily="34" charset="0"/>
                      </a:endParaRPr>
                    </a:p>
                    <a:p>
                      <a:pPr marR="0" lvl="0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GB" sz="900" dirty="0">
                          <a:solidFill>
                            <a:prstClr val="black"/>
                          </a:solidFill>
                          <a:latin typeface="Tw Cen MT Condensed Extra Bold" panose="020B0803020202020204" pitchFamily="34" charset="0"/>
                        </a:rPr>
                        <a:t>FINAL PIECE LINKING TO THE THEME POP. X2 INITIAL IDEAS X1 FINAL + TEMPLATES </a:t>
                      </a:r>
                    </a:p>
                    <a:p>
                      <a:pPr>
                        <a:defRPr/>
                      </a:pPr>
                      <a:r>
                        <a:rPr lang="en-GB" sz="900" dirty="0">
                          <a:solidFill>
                            <a:srgbClr val="00B0F0"/>
                          </a:solidFill>
                          <a:latin typeface="Tw Cen MT Condensed Extra Bold" panose="020B0803020202020204" pitchFamily="34" charset="0"/>
                        </a:rPr>
                        <a:t>DEVELOP IDEAS//ANNOTATE//EXPLORE//WRITEN ANALYSIS//LINK TO BRIEF</a:t>
                      </a:r>
                    </a:p>
                    <a:p>
                      <a:pPr lvl="0">
                        <a:defRPr/>
                      </a:pPr>
                      <a:endParaRPr lang="en-GB" sz="900" dirty="0">
                        <a:solidFill>
                          <a:prstClr val="black"/>
                        </a:solidFill>
                        <a:latin typeface="Tw Cen MT Condensed Extra Bold" panose="020B0803020202020204" pitchFamily="34" charset="0"/>
                      </a:endParaRPr>
                    </a:p>
                    <a:p>
                      <a:pPr lvl="0">
                        <a:defRPr/>
                      </a:pPr>
                      <a:r>
                        <a:rPr lang="en-GB" sz="900" dirty="0">
                          <a:solidFill>
                            <a:prstClr val="black"/>
                          </a:solidFill>
                          <a:highlight>
                            <a:srgbClr val="00FFFF"/>
                          </a:highlight>
                          <a:latin typeface="Tw Cen MT Condensed Extra Bold" panose="020B0803020202020204" pitchFamily="34" charset="0"/>
                        </a:rPr>
                        <a:t>MAKING FINAL PIECE </a:t>
                      </a:r>
                      <a:r>
                        <a:rPr lang="en-GB" sz="900" dirty="0">
                          <a:solidFill>
                            <a:prstClr val="black"/>
                          </a:solidFill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AO4</a:t>
                      </a:r>
                      <a:endParaRPr lang="en-GB" sz="900" dirty="0">
                        <a:solidFill>
                          <a:prstClr val="black"/>
                        </a:solidFill>
                        <a:highlight>
                          <a:srgbClr val="00FFFF"/>
                        </a:highlight>
                        <a:latin typeface="Tw Cen MT Condensed Extra Bold" panose="020B0803020202020204" pitchFamily="34" charset="0"/>
                      </a:endParaRPr>
                    </a:p>
                    <a:p>
                      <a:pPr marR="0" lvl="0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GB" sz="900" dirty="0">
                          <a:solidFill>
                            <a:prstClr val="black"/>
                          </a:solidFill>
                          <a:latin typeface="Tw Cen MT Condensed Extra Bold" panose="020B0803020202020204" pitchFamily="34" charset="0"/>
                        </a:rPr>
                        <a:t>MAKE FINAL POP FOOD/FOODS</a:t>
                      </a:r>
                    </a:p>
                    <a:p>
                      <a:pPr>
                        <a:defRPr/>
                      </a:pPr>
                      <a:r>
                        <a:rPr lang="en-GB" sz="900" dirty="0">
                          <a:solidFill>
                            <a:srgbClr val="00B0F0"/>
                          </a:solidFill>
                          <a:latin typeface="Tw Cen MT Condensed Extra Bold" panose="020B0803020202020204" pitchFamily="34" charset="0"/>
                        </a:rPr>
                        <a:t>LINK TO BRIEF//PRESENT//CONCLUSION//TECHNICAL SKILLS</a:t>
                      </a:r>
                    </a:p>
                    <a:p>
                      <a:pPr marR="0" lvl="0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endParaRPr lang="en-GB" sz="900" dirty="0">
                        <a:solidFill>
                          <a:prstClr val="black"/>
                        </a:solidFill>
                        <a:highlight>
                          <a:srgbClr val="00FFFF"/>
                        </a:highlight>
                        <a:latin typeface="Tw Cen MT Condensed Extra Bold" panose="020B0803020202020204" pitchFamily="34" charset="0"/>
                      </a:endParaRPr>
                    </a:p>
                    <a:p>
                      <a:pPr marR="0" lvl="0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tabLst/>
                        <a:defRPr/>
                      </a:pPr>
                      <a:r>
                        <a:rPr lang="en-GB" sz="900" dirty="0">
                          <a:solidFill>
                            <a:prstClr val="black"/>
                          </a:solidFill>
                          <a:highlight>
                            <a:srgbClr val="00FF00"/>
                          </a:highlight>
                          <a:latin typeface="Tw Cen MT Condensed Extra Bold" panose="020B0803020202020204" pitchFamily="34" charset="0"/>
                        </a:rPr>
                        <a:t>DIRT//TARGET SETTING//FEEDBACK – SHOULD ALL BE FILTERED THROUGH WEHRE APPROPRIATE!!! </a:t>
                      </a:r>
                      <a:endParaRPr lang="en-GB" sz="900" b="0" dirty="0">
                        <a:effectLst/>
                        <a:latin typeface="Tw Cen MT Condensed Extra Bold" panose="020B0803020202020204" pitchFamily="34" charset="0"/>
                        <a:ea typeface="Calibri"/>
                        <a:cs typeface="Times New Roman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b="0" dirty="0">
                        <a:effectLst/>
                        <a:latin typeface="Tw Cen MT Condensed Extra Bold" panose="020B0803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7512080"/>
                  </a:ext>
                </a:extLst>
              </a:tr>
            </a:tbl>
          </a:graphicData>
        </a:graphic>
      </p:graphicFrame>
      <p:sp>
        <p:nvSpPr>
          <p:cNvPr id="5" name="Rectangle 3">
            <a:extLst>
              <a:ext uri="{FF2B5EF4-FFF2-40B4-BE49-F238E27FC236}">
                <a16:creationId xmlns:a16="http://schemas.microsoft.com/office/drawing/2014/main" id="{D77F37CA-FC9A-C774-7197-6ACA9EB673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9581"/>
            <a:ext cx="9144000" cy="373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5314" tIns="32657" rIns="65314" bIns="32657" numCol="1" anchor="ctr" anchorCtr="0" compatLnSpc="1">
            <a:prstTxWarp prst="textNoShape">
              <a:avLst/>
            </a:prstTxWarp>
            <a:spAutoFit/>
          </a:bodyPr>
          <a:lstStyle/>
          <a:p>
            <a:pPr defTabSz="65315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2000" dirty="0">
                <a:solidFill>
                  <a:prstClr val="black"/>
                </a:solidFill>
                <a:highlight>
                  <a:srgbClr val="FFFF00"/>
                </a:highlight>
                <a:latin typeface="Tw Cen MT Condensed Extra Bold"/>
                <a:ea typeface="Calibri"/>
                <a:cs typeface="Times New Roman"/>
              </a:rPr>
              <a:t>Year 7 Textiles</a:t>
            </a:r>
            <a:endParaRPr lang="en-GB" altLang="en-US" sz="2000" dirty="0">
              <a:solidFill>
                <a:prstClr val="black"/>
              </a:solidFill>
              <a:highlight>
                <a:srgbClr val="FFFF00"/>
              </a:highlight>
              <a:latin typeface="Tw Cen MT Condensed Extra Bold" panose="020B08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753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67BCE7-E7BD-EF1D-65CE-2F3F68B1CA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EE4C267-8C8A-856D-4BC5-54632351AC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2967543"/>
              </p:ext>
            </p:extLst>
          </p:nvPr>
        </p:nvGraphicFramePr>
        <p:xfrm>
          <a:off x="75074" y="424309"/>
          <a:ext cx="11907376" cy="6059730"/>
        </p:xfrm>
        <a:graphic>
          <a:graphicData uri="http://schemas.openxmlformats.org/drawingml/2006/table">
            <a:tbl>
              <a:tblPr firstRow="1" firstCol="1" bandRow="1"/>
              <a:tblGrid>
                <a:gridCol w="11907376">
                  <a:extLst>
                    <a:ext uri="{9D8B030D-6E8A-4147-A177-3AD203B41FA5}">
                      <a16:colId xmlns:a16="http://schemas.microsoft.com/office/drawing/2014/main" val="1088848458"/>
                    </a:ext>
                  </a:extLst>
                </a:gridCol>
              </a:tblGrid>
              <a:tr h="1301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  <a:latin typeface="Tw Cen MT Condensed Extra Bold" panose="020B0803020202020204" pitchFamily="34" charset="0"/>
                          <a:ea typeface="Calibri"/>
                          <a:cs typeface="Times New Roman"/>
                        </a:rPr>
                        <a:t>TEXTILES</a:t>
                      </a:r>
                      <a:endParaRPr lang="en-GB" sz="900" b="0" dirty="0">
                        <a:effectLst/>
                        <a:latin typeface="Tw Cen MT Condensed Extra Bold" panose="020B08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5668136"/>
                  </a:ext>
                </a:extLst>
              </a:tr>
              <a:tr h="153150">
                <a:tc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0" dirty="0">
                          <a:effectLst/>
                          <a:latin typeface="Tw Cen MT Condensed Extra Bold" panose="020B0803020202020204" pitchFamily="34" charset="0"/>
                          <a:ea typeface="Calibri"/>
                          <a:cs typeface="Times New Roman"/>
                        </a:rPr>
                        <a:t>TERMLY</a:t>
                      </a:r>
                      <a:endParaRPr lang="en-US" sz="900" dirty="0">
                        <a:latin typeface="Tw Cen MT Condensed Extra Bold" panose="020B0803020202020204" pitchFamily="34" charset="0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4026213"/>
                  </a:ext>
                </a:extLst>
              </a:tr>
              <a:tr h="40358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b="0" dirty="0">
                        <a:effectLst/>
                        <a:latin typeface="Tw Cen MT Condensed Extra Bold" panose="020B0803020202020204" pitchFamily="34" charset="0"/>
                        <a:ea typeface="Calibri"/>
                        <a:cs typeface="Times New Roman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00FFFF"/>
                          </a:highlight>
                          <a:latin typeface="Tw Cen MT Condensed Extra Bold" panose="020B0803020202020204" pitchFamily="34" charset="0"/>
                        </a:rPr>
                        <a:t>EXPECTATIONS//SAFETY//OUTLINE THE PROJECT//TITLE PAGE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AO1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00FFFF"/>
                          </a:highlight>
                          <a:latin typeface="Tw Cen MT Condensed Extra Bold" panose="020B0803020202020204" pitchFamily="34" charset="0"/>
                        </a:rPr>
                        <a:t>BASE LINE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AO1/AO3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WRITTEN ANALYSIS OF IMAGE, USING KEY DESCRIPTIVE LANGUAGE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DEVELOP IDEAS//ANNOTATE//EXPLORE//WRITEN ANALYSIS//DRAWING//COLOURING//LINK TO BRIEF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ENHANCE EXPERMENTAL SKILLS BY CREATING TEXTURE AND COLOUR BASED ON A GIVEN PICTURE. ARTIST RESPONSE/EXPERIMENTATION TO GIVEN PICTURE 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A01/A02/A03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DEVELOP IDEAS//ANNOTATE//EXPLORE//WRITEN ANALYSIS//DRAWING//COLOURING//LINK TO BRIEF//TECHNICAL SKILLS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TIE DYE 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AO2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DYE ONTO 1 OR 2 PIECES OF COTTON – CELLS/UNDER THE MICROSCOPE INSPIRATION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EXPERIMENT//REVIEW//PRACTICE//TESTING//COLOUR ANALYSIS//COMPOSITION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00FFFF"/>
                          </a:highlight>
                          <a:latin typeface="Tw Cen MT Condensed Extra Bold" panose="020B0803020202020204" pitchFamily="34" charset="0"/>
                        </a:rPr>
                        <a:t>DRAW INTO TIE DYE SAMPLES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AO2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CELLS/UNDER THE MICROSCOPE INSPIRATION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EXPERIMENT//REVIEW//PRACTICE//PROBLEM SOLVING//TESTING//COLOUR ANALYSIS//DRAWING//LAYERING//COMPOSITION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SEWING INTO TIE DYE SAMPLES AO2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SEW PATTERNS, MARKS AND LINES INTO THE TIE DYE SAMPLES USINSG THE DRAWN LINES TO TRACE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EXPERIMENT//PRACTICE//PROBLEM SOLVING//TESTING//COLOUR ANALYSIS//DRAWING THROUGH STITCH//LAYERING//TECHNICAL SKILL//SELECT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00FFFF"/>
                          </a:highlight>
                          <a:latin typeface="Tw Cen MT Condensed Extra Bold" panose="020B0803020202020204" pitchFamily="34" charset="0"/>
                        </a:rPr>
                        <a:t>BACKGROUND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AO2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CREATE A BIGGER VERSION OF THE PATTERN CREATED, THIS WILL FORM A BACKGROUND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IMPROVE//CONNECTION//PRESENT//REVIEW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00FFFF"/>
                          </a:highlight>
                          <a:latin typeface="Tw Cen MT Condensed Extra Bold" panose="020B0803020202020204" pitchFamily="34" charset="0"/>
                        </a:rPr>
                        <a:t>ARTIST STUDY 2 LINKING TO SKIN AND TEXTURE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AO1 &amp; A02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CHOOSING FROM A SET OF ARTIST STUDIES, COMPLETE A CRITICAL ANALYSIS AND RESPONSE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00FFFF"/>
                          </a:highlight>
                          <a:latin typeface="Tw Cen MT Condensed Extra Bold" panose="020B0803020202020204" pitchFamily="34" charset="0"/>
                        </a:rPr>
                        <a:t> 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DEVELOP IDEAS//ANNOTATE//EXPLORE//WRITEN ANALYSIS//LINK TO BRIEF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00FFFF"/>
                          </a:highlight>
                          <a:latin typeface="Tw Cen MT Condensed Extra Bold" panose="020B0803020202020204" pitchFamily="34" charset="0"/>
                        </a:rPr>
                        <a:t>HEART ASSESSMENT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AO2 &amp; A03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00FFFF"/>
                          </a:highlight>
                          <a:latin typeface="Tw Cen MT Condensed Extra Bold" panose="020B0803020202020204" pitchFamily="34" charset="0"/>
                        </a:rPr>
                        <a:t> 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REAL LIFE HEART DRAWING USING A RANGE OF MEDIUMS UNDER EXAM CONDITIONS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LINK TO BRIEF//PRESENT//CONCLUSION//TECHNICAL SKILLS//REVIEW//SELECT//PLAN//CONNECT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00FFFF"/>
                          </a:highlight>
                          <a:latin typeface="Tw Cen MT Condensed Extra Bold" panose="020B0803020202020204" pitchFamily="34" charset="0"/>
                        </a:rPr>
                        <a:t>PLANNING FOR FINAL PIECE 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AO3 &amp; A04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FINAL PIECE LINKING TO THE THEME TEXTURES OF THE BODY/DEVELOPMENT FROM HEART ASSESSMENT 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DEVELOP IDEAS//ANNOTATE//EXPLORE//WRITEN ANALYSIS//LINK TO BRIEF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MAKING FINAL PIECE 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AO4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LINK TO BRIEF//PRESENT//CONCLUSION//TECHNICAL SKILLS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00FF00"/>
                          </a:highlight>
                          <a:latin typeface="Tw Cen MT Condensed Extra Bold" panose="020B0803020202020204" pitchFamily="34" charset="0"/>
                        </a:rPr>
                        <a:t>DIRT//TARGET SETTING//FEEDBACK – SHOULD ALL BE FILTERED THROUGH WEHRE APPROPRIATE!!! 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b="0" dirty="0">
                        <a:effectLst/>
                        <a:latin typeface="Tw Cen MT Condensed Extra Bold" panose="020B0803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7512080"/>
                  </a:ext>
                </a:extLst>
              </a:tr>
            </a:tbl>
          </a:graphicData>
        </a:graphic>
      </p:graphicFrame>
      <p:sp>
        <p:nvSpPr>
          <p:cNvPr id="5" name="Rectangle 3">
            <a:extLst>
              <a:ext uri="{FF2B5EF4-FFF2-40B4-BE49-F238E27FC236}">
                <a16:creationId xmlns:a16="http://schemas.microsoft.com/office/drawing/2014/main" id="{708F3220-4010-5035-0AFD-F8F1790A27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9581"/>
            <a:ext cx="9144000" cy="373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5314" tIns="32657" rIns="65314" bIns="32657" numCol="1" anchor="ctr" anchorCtr="0" compatLnSpc="1">
            <a:prstTxWarp prst="textNoShape">
              <a:avLst/>
            </a:prstTxWarp>
            <a:spAutoFit/>
          </a:bodyPr>
          <a:lstStyle/>
          <a:p>
            <a:pPr defTabSz="65315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2000" dirty="0">
                <a:solidFill>
                  <a:prstClr val="black"/>
                </a:solidFill>
                <a:highlight>
                  <a:srgbClr val="FFFF00"/>
                </a:highlight>
                <a:latin typeface="Tw Cen MT Condensed Extra Bold"/>
                <a:ea typeface="Calibri"/>
                <a:cs typeface="Times New Roman"/>
              </a:rPr>
              <a:t>Year 8 Textiles</a:t>
            </a:r>
            <a:endParaRPr lang="en-GB" altLang="en-US" sz="2000" dirty="0">
              <a:solidFill>
                <a:prstClr val="black"/>
              </a:solidFill>
              <a:highlight>
                <a:srgbClr val="FFFF00"/>
              </a:highlight>
              <a:latin typeface="Tw Cen MT Condensed Extra Bold" panose="020B08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046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CCCC03-FD34-71D9-B28D-23B2B4BA3A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B9C60A4-56B3-6E6E-E0C2-FA29A4474E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2390064"/>
              </p:ext>
            </p:extLst>
          </p:nvPr>
        </p:nvGraphicFramePr>
        <p:xfrm>
          <a:off x="75074" y="3640812"/>
          <a:ext cx="12032703" cy="3170396"/>
        </p:xfrm>
        <a:graphic>
          <a:graphicData uri="http://schemas.openxmlformats.org/drawingml/2006/table">
            <a:tbl>
              <a:tblPr firstRow="1" firstCol="1" bandRow="1"/>
              <a:tblGrid>
                <a:gridCol w="548640">
                  <a:extLst>
                    <a:ext uri="{9D8B030D-6E8A-4147-A177-3AD203B41FA5}">
                      <a16:colId xmlns:a16="http://schemas.microsoft.com/office/drawing/2014/main" val="1088848458"/>
                    </a:ext>
                  </a:extLst>
                </a:gridCol>
                <a:gridCol w="2436691">
                  <a:extLst>
                    <a:ext uri="{9D8B030D-6E8A-4147-A177-3AD203B41FA5}">
                      <a16:colId xmlns:a16="http://schemas.microsoft.com/office/drawing/2014/main" val="3877152167"/>
                    </a:ext>
                  </a:extLst>
                </a:gridCol>
                <a:gridCol w="1960648">
                  <a:extLst>
                    <a:ext uri="{9D8B030D-6E8A-4147-A177-3AD203B41FA5}">
                      <a16:colId xmlns:a16="http://schemas.microsoft.com/office/drawing/2014/main" val="1211857123"/>
                    </a:ext>
                  </a:extLst>
                </a:gridCol>
                <a:gridCol w="1881365">
                  <a:extLst>
                    <a:ext uri="{9D8B030D-6E8A-4147-A177-3AD203B41FA5}">
                      <a16:colId xmlns:a16="http://schemas.microsoft.com/office/drawing/2014/main" val="3451766785"/>
                    </a:ext>
                  </a:extLst>
                </a:gridCol>
                <a:gridCol w="1764243">
                  <a:extLst>
                    <a:ext uri="{9D8B030D-6E8A-4147-A177-3AD203B41FA5}">
                      <a16:colId xmlns:a16="http://schemas.microsoft.com/office/drawing/2014/main" val="2407054912"/>
                    </a:ext>
                  </a:extLst>
                </a:gridCol>
                <a:gridCol w="1824435">
                  <a:extLst>
                    <a:ext uri="{9D8B030D-6E8A-4147-A177-3AD203B41FA5}">
                      <a16:colId xmlns:a16="http://schemas.microsoft.com/office/drawing/2014/main" val="3174879395"/>
                    </a:ext>
                  </a:extLst>
                </a:gridCol>
                <a:gridCol w="1616681">
                  <a:extLst>
                    <a:ext uri="{9D8B030D-6E8A-4147-A177-3AD203B41FA5}">
                      <a16:colId xmlns:a16="http://schemas.microsoft.com/office/drawing/2014/main" val="2706290033"/>
                    </a:ext>
                  </a:extLst>
                </a:gridCol>
              </a:tblGrid>
              <a:tr h="158471">
                <a:tc gridSpan="7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0">
                          <a:effectLst/>
                          <a:latin typeface="Tw Cen MT Condensed Extra Bold"/>
                          <a:ea typeface="Calibri"/>
                          <a:cs typeface="Times New Roman"/>
                        </a:rPr>
                        <a:t> Component 1 </a:t>
                      </a:r>
                      <a:endParaRPr lang="en-GB" sz="1050" b="0">
                        <a:effectLst/>
                        <a:latin typeface="Tw Cen MT Condensed Extra Bold" panose="020B08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5668136"/>
                  </a:ext>
                </a:extLst>
              </a:tr>
              <a:tr h="186437">
                <a:tc gridSpan="2"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>
                          <a:effectLst/>
                          <a:latin typeface="Tw Cen MT Condensed Extra Bold"/>
                          <a:ea typeface="Calibri"/>
                          <a:cs typeface="Times New Roman"/>
                        </a:rPr>
                        <a:t>Autumn 1</a:t>
                      </a:r>
                      <a:endParaRPr lang="en-US"/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0">
                          <a:solidFill>
                            <a:srgbClr val="FF0000"/>
                          </a:solidFill>
                          <a:effectLst/>
                          <a:latin typeface="Tw Cen MT Condensed Extra Bold" panose="020B08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Autumn 2</a:t>
                      </a: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0">
                          <a:effectLst/>
                          <a:latin typeface="Tw Cen MT Condensed Extra Bold"/>
                          <a:ea typeface="Calibri"/>
                          <a:cs typeface="Times New Roman"/>
                        </a:rPr>
                        <a:t>Spring 1</a:t>
                      </a: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0">
                          <a:solidFill>
                            <a:srgbClr val="FF0000"/>
                          </a:solidFill>
                          <a:effectLst/>
                          <a:latin typeface="Tw Cen MT Condensed Extra Bold" panose="020B08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2</a:t>
                      </a: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0" dirty="0">
                          <a:effectLst/>
                          <a:latin typeface="Tw Cen MT Condensed Extra Bold"/>
                          <a:ea typeface="Calibri"/>
                          <a:cs typeface="Times New Roman"/>
                        </a:rPr>
                        <a:t>Summer 1</a:t>
                      </a: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0">
                          <a:solidFill>
                            <a:srgbClr val="FF0000"/>
                          </a:solidFill>
                          <a:effectLst/>
                          <a:latin typeface="Tw Cen MT Condensed Extra Bold" panose="020B08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 of Year</a:t>
                      </a: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4026213"/>
                  </a:ext>
                </a:extLst>
              </a:tr>
              <a:tr h="282451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b="0">
                        <a:effectLst/>
                        <a:latin typeface="Tw Cen MT Condensed Extra Bold"/>
                        <a:ea typeface="Calibri"/>
                        <a:cs typeface="Times New Roman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>
                        <a:effectLst/>
                        <a:latin typeface="Tw Cen MT Condensed Extra Bold"/>
                        <a:ea typeface="Calibri"/>
                        <a:cs typeface="Times New Roman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>
                        <a:effectLst/>
                        <a:latin typeface="Tw Cen MT Condensed Extra Bold"/>
                        <a:ea typeface="Calibri"/>
                        <a:cs typeface="Times New Roman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>
                        <a:effectLst/>
                        <a:latin typeface="Tw Cen MT Condensed Extra Bold"/>
                        <a:ea typeface="Calibri"/>
                        <a:cs typeface="Times New Roman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>
                          <a:effectLst/>
                          <a:latin typeface="Tw Cen MT Condensed Extra Bold"/>
                          <a:ea typeface="Calibri"/>
                          <a:cs typeface="Times New Roman"/>
                        </a:rPr>
                        <a:t>Textiles</a:t>
                      </a: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/>
                        </a:rPr>
                        <a:t>Artist 1 </a:t>
                      </a: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hlinkClick r:id="rId2"/>
                        </a:rPr>
                        <a:t>https://marianjazmik.co.uk/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</a:p>
                    <a:p>
                      <a:pPr marL="171450" lvl="0" indent="-171450">
                        <a:lnSpc>
                          <a:spcPct val="107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Calibri,Sans-Serif"/>
                        <a:buChar char="-"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/>
                        </a:rPr>
                        <a:t>Response</a:t>
                      </a:r>
                      <a:endParaRPr lang="en-US" sz="1100" b="0" i="0" u="none" strike="noStrike" noProof="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  <a:p>
                      <a:pPr marL="171450" lvl="0" indent="-171450">
                        <a:lnSpc>
                          <a:spcPct val="107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Calibri,Sans-Serif"/>
                        <a:buChar char="-"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/>
                        </a:rPr>
                        <a:t>Development </a:t>
                      </a:r>
                      <a:endParaRPr lang="en-US" sz="1100" b="0" i="0" u="none" strike="noStrike" noProof="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highlight>
                          <a:srgbClr val="FF0000"/>
                        </a:highlight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10: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SEWING MACHINE TECHNIQUES 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/>
                        </a:rPr>
                        <a:t>AO2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latin typeface="Tw Cen MT Condensed Extra Bold"/>
                        </a:rPr>
                        <a:t> </a:t>
                      </a:r>
                      <a:r>
                        <a:rPr lang="en-GB" sz="9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Tw Cen MT Condensed Extra Bold"/>
                        </a:rPr>
                        <a:t>JOINING//STITCHES//FREE MACHINE</a:t>
                      </a:r>
                      <a:endParaRPr lang="en-US" sz="9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11: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HAND SEWING TECHNIQUES 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/>
                        </a:rPr>
                        <a:t>AO2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latin typeface="Tw Cen MT Condensed Extra Bold"/>
                        </a:rPr>
                        <a:t> </a:t>
                      </a:r>
                      <a:r>
                        <a:rPr lang="en-GB" sz="9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Tw Cen MT Condensed Extra Bold"/>
                        </a:rPr>
                        <a:t>EMBROIDERY//COUCHING</a:t>
                      </a:r>
                      <a:endParaRPr lang="en-US" sz="9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12: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FABRIC MANIPULATION 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/>
                        </a:rPr>
                        <a:t>AO2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latin typeface="Tw Cen MT Condensed Extra Bold"/>
                        </a:rPr>
                        <a:t> </a:t>
                      </a:r>
                      <a:r>
                        <a:rPr lang="en-GB" sz="9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Tw Cen MT Condensed Extra Bold"/>
                        </a:rPr>
                        <a:t>HAND//MACHINE//</a:t>
                      </a:r>
                      <a:endParaRPr lang="en-US" sz="9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Tw Cen MT Condensed Extra Bold"/>
                        </a:rPr>
                        <a:t>EXPERIMENTAL</a:t>
                      </a:r>
                      <a:endParaRPr lang="en-US" sz="9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13: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</a:t>
                      </a:r>
                      <a:endParaRPr lang="en-US" sz="9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FOILING 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/>
                        </a:rPr>
                        <a:t>AO2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latin typeface="Tw Cen MT Condensed Extra Bold"/>
                        </a:rPr>
                        <a:t> </a:t>
                      </a:r>
                      <a:r>
                        <a:rPr lang="en-GB" sz="9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Tw Cen MT Condensed Extra Bold"/>
                        </a:rPr>
                        <a:t>EXPERIMENTAL//SECTIONS//TEMPLATE</a:t>
                      </a:r>
                      <a:endParaRPr lang="en-US" sz="9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14: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LAYERED FABRICS 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/>
                        </a:rPr>
                        <a:t>AO2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latin typeface="Tw Cen MT Condensed Extra Bold"/>
                        </a:rPr>
                        <a:t> </a:t>
                      </a:r>
                      <a:r>
                        <a:rPr lang="en-GB" sz="9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Tw Cen MT Condensed Extra Bold"/>
                        </a:rPr>
                        <a:t>HAND SEW//MACHINE SEW//DISTRESS</a:t>
                      </a:r>
                      <a:endParaRPr lang="en-US" sz="9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15: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COMBINE ALL 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/>
                        </a:rPr>
                        <a:t>AO2/AO3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latin typeface="Tw Cen MT Condensed Extra Bold"/>
                        </a:rPr>
                        <a:t> </a:t>
                      </a:r>
                      <a:r>
                        <a:rPr lang="en-GB" sz="9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Tw Cen MT Condensed Extra Bold"/>
                        </a:rPr>
                        <a:t>MINI FINAL PIECE</a:t>
                      </a:r>
                      <a:endParaRPr lang="en-GB" dirty="0"/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/>
                        </a:rPr>
                        <a:t>Artist 2 </a:t>
                      </a:r>
                      <a:endParaRPr lang="en-US" sz="1100" b="0" i="0" u="none" strike="noStrike" noProof="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hlinkClick r:id="rId3"/>
                        </a:rPr>
                        <a:t>https://www.suehotchkis.com/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endParaRPr lang="en-US" sz="10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171450" marR="0" lvl="0" indent="-17145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Calibri,Sans-Serif"/>
                        <a:buChar char="-"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/>
                        </a:rPr>
                        <a:t>Response </a:t>
                      </a:r>
                      <a:endParaRPr lang="en-US" sz="1100" b="0" i="0" u="none" strike="noStrike" noProof="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  <a:p>
                      <a:pPr marL="171450" marR="0" lvl="0" indent="-17145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Calibri,Sans-Serif"/>
                        <a:buChar char="-"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/>
                        </a:rPr>
                        <a:t>Development </a:t>
                      </a:r>
                      <a:endParaRPr lang="en-US" sz="1100" b="0" i="0" u="none" strike="noStrike" noProof="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  <a:p>
                      <a:pPr marL="171450" marR="0" lvl="0" indent="-17145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Calibri,Sans-Serif"/>
                        <a:buChar char="-"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16: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FELTING 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/>
                        </a:rPr>
                        <a:t>AO2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latin typeface="Tw Cen MT Condensed Extra Bold"/>
                        </a:rPr>
                        <a:t> </a:t>
                      </a:r>
                      <a:r>
                        <a:rPr lang="en-GB" sz="9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Tw Cen MT Condensed Extra Bold"/>
                        </a:rPr>
                        <a:t>HAND// MACHINE</a:t>
                      </a:r>
                      <a:endParaRPr lang="en-US" sz="9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17: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WEAVING 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/>
                        </a:rPr>
                        <a:t>AO2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latin typeface="Tw Cen MT Condensed Extra Bold"/>
                        </a:rPr>
                        <a:t> </a:t>
                      </a:r>
                      <a:r>
                        <a:rPr lang="en-GB" sz="9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Tw Cen MT Condensed Extra Bold"/>
                        </a:rPr>
                        <a:t>FELT// FABRIC</a:t>
                      </a:r>
                      <a:endParaRPr lang="en-US" sz="9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18: 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DYED FABRICS 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/>
                        </a:rPr>
                        <a:t>AO2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latin typeface="Tw Cen MT Condensed Extra Bold"/>
                        </a:rPr>
                        <a:t> </a:t>
                      </a:r>
                      <a:r>
                        <a:rPr lang="en-GB" sz="9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Tw Cen MT Condensed Extra Bold"/>
                        </a:rPr>
                        <a:t>NATURAL//SHIBORI//TIED//HEAT PRESS</a:t>
                      </a:r>
                      <a:endParaRPr lang="en-US" sz="9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19: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PRINTED FABRICS 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/>
                        </a:rPr>
                        <a:t>AO2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latin typeface="Tw Cen MT Condensed Extra Bold"/>
                        </a:rPr>
                        <a:t> </a:t>
                      </a:r>
                      <a:r>
                        <a:rPr lang="en-GB" sz="9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Tw Cen MT Condensed Extra Bold"/>
                        </a:rPr>
                        <a:t>FOUND OBJECTS//SCREEN PRINTS</a:t>
                      </a:r>
                      <a:endParaRPr lang="en-US" sz="9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20: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OWN COMPARISION 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/>
                        </a:rPr>
                        <a:t>AO1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latin typeface="Tw Cen MT Condensed Extra Bold"/>
                        </a:rPr>
                        <a:t> </a:t>
                      </a:r>
                      <a:r>
                        <a:rPr lang="en-GB" sz="9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Tw Cen MT Condensed Extra Bold"/>
                        </a:rPr>
                        <a:t>FIND OWN INSPIRATION </a:t>
                      </a:r>
                      <a:endParaRPr lang="en-US" sz="9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21: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COMBINE ALL 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/>
                        </a:rPr>
                        <a:t>AO2/AO4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latin typeface="Tw Cen MT Condensed Extra Bold"/>
                        </a:rPr>
                        <a:t> </a:t>
                      </a:r>
                      <a:r>
                        <a:rPr lang="en-GB" sz="9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Tw Cen MT Condensed Extra Bold"/>
                        </a:rPr>
                        <a:t>MINI FINAL PIECE</a:t>
                      </a:r>
                      <a:endParaRPr lang="en-GB" dirty="0"/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/>
                        </a:rPr>
                        <a:t>Artist 3</a:t>
                      </a:r>
                    </a:p>
                    <a:p>
                      <a:pPr marL="171450" lvl="0" indent="-171450">
                        <a:lnSpc>
                          <a:spcPct val="107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Calibri,Sans-Serif"/>
                        <a:buChar char="-"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/>
                        </a:rPr>
                        <a:t>Response </a:t>
                      </a:r>
                      <a:endParaRPr lang="en-US" sz="1100" b="0" i="0" u="none" strike="noStrike" noProof="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  <a:p>
                      <a:pPr marL="171450" lvl="0" indent="-171450">
                        <a:lnSpc>
                          <a:spcPct val="107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Calibri,Sans-Serif"/>
                        <a:buChar char="-"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/>
                        </a:rPr>
                        <a:t>Development </a:t>
                      </a:r>
                      <a:endParaRPr lang="en-US" sz="1100" b="0" i="0" u="none" strike="noStrike" noProof="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  <a:p>
                      <a:pPr marL="171450" lvl="0" indent="-171450">
                        <a:lnSpc>
                          <a:spcPct val="107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Calibri,Sans-Serif"/>
                        <a:buChar char="-"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4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22: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DRAWING </a:t>
                      </a:r>
                      <a:r>
                        <a:rPr lang="en-GB" sz="9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Tw Cen MT Condensed Extra Bold"/>
                        </a:rPr>
                        <a:t>INITIAL DESIGN IDEAS//DIGITAL</a:t>
                      </a:r>
                      <a:endParaRPr lang="en-US" sz="9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23: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PRINT </a:t>
                      </a:r>
                      <a:r>
                        <a:rPr lang="en-GB" sz="9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Tw Cen MT Condensed Extra Bold"/>
                        </a:rPr>
                        <a:t>APPLICATION OF COLOUR//DIGITAL</a:t>
                      </a:r>
                      <a:endParaRPr lang="en-US" sz="9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24:</a:t>
                      </a:r>
                      <a:endParaRPr lang="en-GB" sz="9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DECORATION </a:t>
                      </a:r>
                      <a:r>
                        <a:rPr lang="en-GB" sz="9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Tw Cen MT Condensed Extra Bold"/>
                        </a:rPr>
                        <a:t>BEADING//DETAILS</a:t>
                      </a:r>
                      <a:endParaRPr lang="en-US" sz="9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25:</a:t>
                      </a:r>
                      <a:endParaRPr lang="en-GB" sz="9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FABRIC </a:t>
                      </a:r>
                      <a:r>
                        <a:rPr lang="en-GB" sz="900" b="0" i="0" u="none" strike="noStrike" noProof="0" dirty="0">
                          <a:solidFill>
                            <a:srgbClr val="00B0F0"/>
                          </a:solidFill>
                          <a:effectLst/>
                          <a:latin typeface="Tw Cen MT Condensed Extra Bold"/>
                        </a:rPr>
                        <a:t>APPLIQUE//DISSOLVING FABRICS</a:t>
                      </a:r>
                      <a:endParaRPr lang="en-GB" dirty="0"/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/>
                        </a:rPr>
                        <a:t>Development &amp; Refinement </a:t>
                      </a:r>
                      <a:endParaRPr lang="en-GB" sz="900" b="0" i="0" u="none" strike="noStrike" noProof="0">
                        <a:solidFill>
                          <a:srgbClr val="00B0F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/>
                        </a:rPr>
                        <a:t>Project takes personal and independent direction.</a:t>
                      </a:r>
                      <a:endParaRPr lang="en-US" sz="1100" b="0" i="0" u="none" strike="noStrike" noProof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noProof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noProof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26:</a:t>
                      </a:r>
                      <a:r>
                        <a:rPr lang="en-GB" sz="900" b="0" i="0" u="none" strike="noStrike" noProof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DRAWING </a:t>
                      </a:r>
                      <a:r>
                        <a:rPr lang="en-GB" sz="900" b="0" i="0" u="none" strike="noStrike" noProof="0">
                          <a:solidFill>
                            <a:srgbClr val="00B0F0"/>
                          </a:solidFill>
                          <a:effectLst/>
                          <a:latin typeface="Tw Cen MT Condensed Extra Bold"/>
                        </a:rPr>
                        <a:t>DEVELOPED DESIGN IDEAS//DIGITAL</a:t>
                      </a:r>
                      <a:endParaRPr lang="en-US" sz="900" b="0" i="0" u="none" strike="noStrike" noProof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27:</a:t>
                      </a:r>
                      <a:r>
                        <a:rPr lang="en-GB" sz="900" b="0" i="0" u="none" strike="noStrike" noProof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DEVELOPMENT</a:t>
                      </a:r>
                      <a:endParaRPr lang="en-US" sz="900" b="0" i="0" u="none" strike="noStrike" noProof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28:</a:t>
                      </a:r>
                      <a:r>
                        <a:rPr lang="en-GB" sz="900" b="0" i="0" u="none" strike="noStrike" noProof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DEVELOPMENT</a:t>
                      </a:r>
                      <a:endParaRPr lang="en-US" sz="900" b="0" i="0" u="none" strike="noStrike" noProof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29:</a:t>
                      </a:r>
                      <a:r>
                        <a:rPr lang="en-GB" sz="900" b="0" i="0" u="none" strike="noStrike" noProof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PLAN FOR </a:t>
                      </a:r>
                      <a:r>
                        <a:rPr lang="en-GB" sz="900" b="0" i="0" u="none" strike="noStrike" noProof="0">
                          <a:solidFill>
                            <a:schemeClr val="bg1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/>
                        </a:rPr>
                        <a:t>A04</a:t>
                      </a:r>
                      <a:r>
                        <a:rPr lang="en-GB" sz="900" b="0" i="0" u="none" strike="noStrike" noProof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</a:t>
                      </a:r>
                      <a:r>
                        <a:rPr lang="en-GB" sz="900" b="0" i="0" u="none" strike="noStrike" noProof="0">
                          <a:solidFill>
                            <a:srgbClr val="00B0F0"/>
                          </a:solidFill>
                          <a:effectLst/>
                          <a:latin typeface="Tw Cen MT Condensed Extra Bold"/>
                        </a:rPr>
                        <a:t>FINAL PIECE PLAN//FINAL DESIGN</a:t>
                      </a:r>
                      <a:endParaRPr lang="en-GB"/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/>
                        </a:rPr>
                        <a:t>Development &amp; Refinement </a:t>
                      </a:r>
                      <a:endParaRPr lang="en-US" sz="1100" b="0" i="0" u="none" strike="noStrike" noProof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/>
                        </a:rPr>
                        <a:t>Project takes personal and independent direction.</a:t>
                      </a:r>
                      <a:endParaRPr lang="en-US" sz="1100" b="0" i="0" u="none" strike="noStrike" noProof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noProof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>
                        <a:solidFill>
                          <a:srgbClr val="000000"/>
                        </a:solidFill>
                        <a:effectLst/>
                        <a:highlight>
                          <a:srgbClr val="FF00FF"/>
                        </a:highlight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30:</a:t>
                      </a:r>
                      <a:r>
                        <a:rPr lang="en-GB" sz="900" b="0" i="0" u="none" strike="noStrike" noProof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DRAWING </a:t>
                      </a:r>
                      <a:r>
                        <a:rPr lang="en-GB" sz="900" b="0" i="0" u="none" strike="noStrike" noProof="0">
                          <a:solidFill>
                            <a:srgbClr val="00B0F0"/>
                          </a:solidFill>
                          <a:effectLst/>
                          <a:latin typeface="Tw Cen MT Condensed Extra Bold"/>
                        </a:rPr>
                        <a:t>DEVELOPED DESIGN IDEAS//DIGITAL</a:t>
                      </a:r>
                      <a:endParaRPr lang="en-US" sz="900" b="0" i="0" u="none" strike="noStrike" noProof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31:</a:t>
                      </a:r>
                      <a:r>
                        <a:rPr lang="en-GB" sz="900" b="0" i="0" u="none" strike="noStrike" noProof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DEVELOPMENT</a:t>
                      </a:r>
                      <a:endParaRPr lang="en-US" sz="900" b="0" i="0" u="none" strike="noStrike" noProof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32:</a:t>
                      </a:r>
                      <a:r>
                        <a:rPr lang="en-GB" sz="900" b="0" i="0" u="none" strike="noStrike" noProof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DEVELOPMENT</a:t>
                      </a:r>
                      <a:endParaRPr lang="en-US" sz="900" b="0" i="0" u="none" strike="noStrike" noProof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33:</a:t>
                      </a:r>
                      <a:r>
                        <a:rPr lang="en-GB" sz="900" b="0" i="0" u="none" strike="noStrike" noProof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PLAN FOR </a:t>
                      </a:r>
                      <a:r>
                        <a:rPr lang="en-GB" sz="900" b="0" i="0" u="none" strike="noStrike" noProof="0">
                          <a:solidFill>
                            <a:schemeClr val="bg1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/>
                        </a:rPr>
                        <a:t>A04</a:t>
                      </a:r>
                      <a:r>
                        <a:rPr lang="en-GB" sz="900" b="0" i="0" u="none" strike="noStrike" noProof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</a:t>
                      </a:r>
                      <a:r>
                        <a:rPr lang="en-GB" sz="900" b="0" i="0" u="none" strike="noStrike" noProof="0">
                          <a:solidFill>
                            <a:srgbClr val="00B0F0"/>
                          </a:solidFill>
                          <a:effectLst/>
                          <a:latin typeface="Tw Cen MT Condensed Extra Bold"/>
                        </a:rPr>
                        <a:t>FINAL PIECE PLAN//FINAL DESIGN</a:t>
                      </a:r>
                      <a:endParaRPr lang="en-GB"/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>
                        <a:solidFill>
                          <a:srgbClr val="00B0F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>
                        <a:solidFill>
                          <a:srgbClr val="00B0F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>
                        <a:solidFill>
                          <a:srgbClr val="00B0F0"/>
                        </a:solidFill>
                        <a:effectLst/>
                        <a:latin typeface="Tw Cen MT Condensed Extra Bold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34:</a:t>
                      </a:r>
                      <a:r>
                        <a:rPr lang="en-GB" sz="900" b="0" i="0" u="none" strike="noStrike" noProof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MAKING FINAL PIECE </a:t>
                      </a:r>
                      <a:r>
                        <a:rPr lang="en-GB" sz="900" b="0" i="0" u="none" strike="noStrike" noProof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/>
                        </a:rPr>
                        <a:t>AO4</a:t>
                      </a:r>
                      <a:endParaRPr lang="en-GB" sz="900"/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/>
                        </a:rPr>
                        <a:t>Hand in Component 1 </a:t>
                      </a:r>
                      <a:endParaRPr lang="en-US" dirty="0"/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b="0" dirty="0">
                        <a:effectLst/>
                        <a:latin typeface="Tw Cen MT Condensed Extra Bold" panose="020B08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 dirty="0">
                        <a:solidFill>
                          <a:srgbClr val="000000"/>
                        </a:solidFill>
                        <a:effectLst/>
                        <a:highlight>
                          <a:srgbClr val="FF00FF"/>
                        </a:highlight>
                        <a:latin typeface="Tw Cen MT Condensed Extra Bold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 dirty="0">
                        <a:solidFill>
                          <a:srgbClr val="000000"/>
                        </a:solidFill>
                        <a:effectLst/>
                        <a:highlight>
                          <a:srgbClr val="FF00FF"/>
                        </a:highlight>
                        <a:latin typeface="Tw Cen MT Condensed Extra Bold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 dirty="0">
                        <a:solidFill>
                          <a:srgbClr val="000000"/>
                        </a:solidFill>
                        <a:effectLst/>
                        <a:highlight>
                          <a:srgbClr val="FF00FF"/>
                        </a:highlight>
                        <a:latin typeface="Tw Cen MT Condensed Extra Bold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/>
                        </a:rPr>
                        <a:t>TASK 35: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Tw Cen MT Condensed Extra Bold"/>
                        </a:rPr>
                        <a:t> MAKING FINAL PIECE </a:t>
                      </a:r>
                      <a:r>
                        <a:rPr lang="en-GB" sz="900" b="0" i="0" u="none" strike="noStrike" noProof="0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/>
                        </a:rPr>
                        <a:t>AO4</a:t>
                      </a:r>
                      <a:endParaRPr lang="en-GB" dirty="0"/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 dirty="0">
                        <a:solidFill>
                          <a:srgbClr val="FFFFFF"/>
                        </a:solidFill>
                        <a:effectLst/>
                        <a:highlight>
                          <a:srgbClr val="FF0000"/>
                        </a:highlight>
                        <a:latin typeface="Tw Cen MT Condensed Extra Bold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 dirty="0">
                        <a:solidFill>
                          <a:srgbClr val="FFFFFF"/>
                        </a:solidFill>
                        <a:effectLst/>
                        <a:highlight>
                          <a:srgbClr val="FF0000"/>
                        </a:highlight>
                        <a:latin typeface="Tw Cen MT Condensed Extra Bold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 dirty="0">
                        <a:solidFill>
                          <a:srgbClr val="FFFFFF"/>
                        </a:solidFill>
                        <a:effectLst/>
                        <a:highlight>
                          <a:srgbClr val="FF0000"/>
                        </a:highlight>
                        <a:latin typeface="Tw Cen MT Condensed Extra Bold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 dirty="0">
                        <a:solidFill>
                          <a:srgbClr val="FFFFFF"/>
                        </a:solidFill>
                        <a:effectLst/>
                        <a:highlight>
                          <a:srgbClr val="FF0000"/>
                        </a:highlight>
                        <a:latin typeface="Tw Cen MT Condensed Extra Bold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7512080"/>
                  </a:ext>
                </a:extLst>
              </a:tr>
            </a:tbl>
          </a:graphicData>
        </a:graphic>
      </p:graphicFrame>
      <p:sp>
        <p:nvSpPr>
          <p:cNvPr id="5" name="Rectangle 3">
            <a:extLst>
              <a:ext uri="{FF2B5EF4-FFF2-40B4-BE49-F238E27FC236}">
                <a16:creationId xmlns:a16="http://schemas.microsoft.com/office/drawing/2014/main" id="{830F54DE-D464-F766-2290-5E515783FA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74" y="3242136"/>
            <a:ext cx="9144000" cy="373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5314" tIns="32657" rIns="65314" bIns="32657" numCol="1" anchor="ctr" anchorCtr="0" compatLnSpc="1">
            <a:prstTxWarp prst="textNoShape">
              <a:avLst/>
            </a:prstTxWarp>
            <a:spAutoFit/>
          </a:bodyPr>
          <a:lstStyle/>
          <a:p>
            <a:pPr defTabSz="65315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2000" dirty="0">
                <a:solidFill>
                  <a:prstClr val="black"/>
                </a:solidFill>
                <a:highlight>
                  <a:srgbClr val="FFFF00"/>
                </a:highlight>
                <a:latin typeface="Tw Cen MT Condensed Extra Bold"/>
                <a:ea typeface="Calibri"/>
                <a:cs typeface="Times New Roman"/>
              </a:rPr>
              <a:t>Year 10 Textiles</a:t>
            </a:r>
            <a:endParaRPr lang="en-GB" altLang="en-US" sz="2000" dirty="0">
              <a:solidFill>
                <a:prstClr val="black"/>
              </a:solidFill>
              <a:highlight>
                <a:srgbClr val="FFFF00"/>
              </a:highlight>
              <a:latin typeface="Tw Cen MT Condensed Extra Bold" panose="020B0803020202020204" pitchFamily="34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9131653F-A066-E13C-8C0D-A03D886DD9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9581"/>
            <a:ext cx="9144000" cy="373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5314" tIns="32657" rIns="65314" bIns="32657" numCol="1" anchor="ctr" anchorCtr="0" compatLnSpc="1">
            <a:prstTxWarp prst="textNoShape">
              <a:avLst/>
            </a:prstTxWarp>
            <a:spAutoFit/>
          </a:bodyPr>
          <a:lstStyle/>
          <a:p>
            <a:pPr defTabSz="65315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2000" dirty="0">
                <a:solidFill>
                  <a:prstClr val="black"/>
                </a:solidFill>
                <a:highlight>
                  <a:srgbClr val="FFFF00"/>
                </a:highlight>
                <a:latin typeface="Tw Cen MT Condensed Extra Bold"/>
                <a:ea typeface="Calibri"/>
                <a:cs typeface="Times New Roman"/>
              </a:rPr>
              <a:t>Year 9 Textiles</a:t>
            </a:r>
            <a:endParaRPr lang="en-GB" altLang="en-US" sz="2000" dirty="0">
              <a:solidFill>
                <a:prstClr val="black"/>
              </a:solidFill>
              <a:highlight>
                <a:srgbClr val="FFFF00"/>
              </a:highlight>
              <a:latin typeface="Tw Cen MT Condensed Extra Bold" panose="020B0803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9343CC0-B57A-BDC3-8F4C-7C0B89AC81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766513"/>
              </p:ext>
            </p:extLst>
          </p:nvPr>
        </p:nvGraphicFramePr>
        <p:xfrm>
          <a:off x="8763002" y="389662"/>
          <a:ext cx="3428998" cy="2827526"/>
        </p:xfrm>
        <a:graphic>
          <a:graphicData uri="http://schemas.openxmlformats.org/drawingml/2006/table">
            <a:tbl>
              <a:tblPr/>
              <a:tblGrid>
                <a:gridCol w="657726">
                  <a:extLst>
                    <a:ext uri="{9D8B030D-6E8A-4147-A177-3AD203B41FA5}">
                      <a16:colId xmlns:a16="http://schemas.microsoft.com/office/drawing/2014/main" val="2914673438"/>
                    </a:ext>
                  </a:extLst>
                </a:gridCol>
                <a:gridCol w="2771272">
                  <a:extLst>
                    <a:ext uri="{9D8B030D-6E8A-4147-A177-3AD203B41FA5}">
                      <a16:colId xmlns:a16="http://schemas.microsoft.com/office/drawing/2014/main" val="1691116015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Component 1 ​</a:t>
                      </a:r>
                      <a:endParaRPr lang="en-GB" sz="9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5360892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Summer 2 - Year 9 ​</a:t>
                      </a:r>
                      <a:endParaRPr lang="en-GB" sz="9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2442038"/>
                  </a:ext>
                </a:extLst>
              </a:tr>
              <a:tr h="2317240">
                <a:tc>
                  <a:txBody>
                    <a:bodyPr/>
                    <a:lstStyle/>
                    <a:p>
                      <a:pPr algn="l" fontAlgn="auto">
                        <a:lnSpc>
                          <a:spcPts val="1350"/>
                        </a:lnSpc>
                        <a:buNone/>
                      </a:pP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900" b="0" i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Textiles​</a:t>
                      </a:r>
                      <a:endParaRPr lang="en-GB" sz="9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Completion of 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35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Initial AO1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base">
                        <a:lnSpc>
                          <a:spcPts val="135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X2 Chosen Artist Studies 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1: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TASK ANALYSIS 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AO1/AO3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TASK 2:TITLE PAGE//MOODBOARD//MIND MAP - AS ONE 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AO1/AO3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3: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PHOTOSHOOT 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AO1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TASK 4:PRIMARY RESEARCH 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AO1/AO2/AO3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TASK 5: COLOUR &amp; FABRIC ANALYSIS 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AO1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6: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OBSERVATIONAL DRAWING 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AO1/AO2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7: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GUT REACTION/INITIAL SAMPLES 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AO2/AO3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8: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ARTIST STUDY 1 </a:t>
                      </a: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(MARIAN JAZMIK) 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AO1/AO3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TASK 9: ARTIST STUDY 2 </a:t>
                      </a: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(SUE HOTCHKIS)</a:t>
                      </a: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 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AO1/AO3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9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4000646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09502ABA-F801-C8C3-912C-632FE8478E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0713" y="46829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4405EE5-C7BF-D057-16A2-161A2998FA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7080504"/>
              </p:ext>
            </p:extLst>
          </p:nvPr>
        </p:nvGraphicFramePr>
        <p:xfrm>
          <a:off x="75074" y="386208"/>
          <a:ext cx="8591588" cy="2855928"/>
        </p:xfrm>
        <a:graphic>
          <a:graphicData uri="http://schemas.openxmlformats.org/drawingml/2006/table">
            <a:tbl>
              <a:tblPr firstRow="1" firstCol="1" bandRow="1"/>
              <a:tblGrid>
                <a:gridCol w="455172">
                  <a:extLst>
                    <a:ext uri="{9D8B030D-6E8A-4147-A177-3AD203B41FA5}">
                      <a16:colId xmlns:a16="http://schemas.microsoft.com/office/drawing/2014/main" val="1088848458"/>
                    </a:ext>
                  </a:extLst>
                </a:gridCol>
                <a:gridCol w="1898629">
                  <a:extLst>
                    <a:ext uri="{9D8B030D-6E8A-4147-A177-3AD203B41FA5}">
                      <a16:colId xmlns:a16="http://schemas.microsoft.com/office/drawing/2014/main" val="3877152167"/>
                    </a:ext>
                  </a:extLst>
                </a:gridCol>
                <a:gridCol w="1749570">
                  <a:extLst>
                    <a:ext uri="{9D8B030D-6E8A-4147-A177-3AD203B41FA5}">
                      <a16:colId xmlns:a16="http://schemas.microsoft.com/office/drawing/2014/main" val="1211857123"/>
                    </a:ext>
                  </a:extLst>
                </a:gridCol>
                <a:gridCol w="1560851">
                  <a:extLst>
                    <a:ext uri="{9D8B030D-6E8A-4147-A177-3AD203B41FA5}">
                      <a16:colId xmlns:a16="http://schemas.microsoft.com/office/drawing/2014/main" val="3451766785"/>
                    </a:ext>
                  </a:extLst>
                </a:gridCol>
                <a:gridCol w="1463683">
                  <a:extLst>
                    <a:ext uri="{9D8B030D-6E8A-4147-A177-3AD203B41FA5}">
                      <a16:colId xmlns:a16="http://schemas.microsoft.com/office/drawing/2014/main" val="2407054912"/>
                    </a:ext>
                  </a:extLst>
                </a:gridCol>
                <a:gridCol w="1463683">
                  <a:extLst>
                    <a:ext uri="{9D8B030D-6E8A-4147-A177-3AD203B41FA5}">
                      <a16:colId xmlns:a16="http://schemas.microsoft.com/office/drawing/2014/main" val="4270371198"/>
                    </a:ext>
                  </a:extLst>
                </a:gridCol>
              </a:tblGrid>
              <a:tr h="142797">
                <a:tc gridSpan="5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  <a:latin typeface="Tw Cen MT Condensed Extra Bold" panose="020B0803020202020204" pitchFamily="34" charset="0"/>
                          <a:ea typeface="Calibri"/>
                          <a:cs typeface="Times New Roman"/>
                        </a:rPr>
                        <a:t> Component 1 </a:t>
                      </a:r>
                      <a:endParaRPr lang="en-GB" sz="900" b="0" dirty="0">
                        <a:effectLst/>
                        <a:latin typeface="Tw Cen MT Condensed Extra Bold" panose="020B08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b="0">
                        <a:effectLst/>
                        <a:latin typeface="Tw Cen MT Condensed Extra Bold" panose="020B08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5668136"/>
                  </a:ext>
                </a:extLst>
              </a:tr>
              <a:tr h="167996">
                <a:tc gridSpan="2"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0">
                          <a:effectLst/>
                          <a:latin typeface="Tw Cen MT Condensed Extra Bold" panose="020B0803020202020204" pitchFamily="34" charset="0"/>
                          <a:ea typeface="Calibri"/>
                          <a:cs typeface="Times New Roman"/>
                        </a:rPr>
                        <a:t>Autumn 1</a:t>
                      </a:r>
                      <a:endParaRPr lang="en-US" sz="900">
                        <a:latin typeface="Tw Cen MT Condensed Extra Bold" panose="020B0803020202020204" pitchFamily="34" charset="0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>
                          <a:solidFill>
                            <a:srgbClr val="FF0000"/>
                          </a:solidFill>
                          <a:effectLst/>
                          <a:latin typeface="Tw Cen MT Condensed Extra Bold" panose="020B08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Autumn 2</a:t>
                      </a: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>
                          <a:effectLst/>
                          <a:latin typeface="Tw Cen MT Condensed Extra Bold" panose="020B0803020202020204" pitchFamily="34" charset="0"/>
                          <a:ea typeface="Calibri"/>
                          <a:cs typeface="Times New Roman"/>
                        </a:rPr>
                        <a:t>Spring 1</a:t>
                      </a: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0" dirty="0">
                          <a:solidFill>
                            <a:srgbClr val="FF0000"/>
                          </a:solidFill>
                          <a:effectLst/>
                          <a:latin typeface="Tw Cen MT Condensed Extra Bold" panose="020B08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2</a:t>
                      </a: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effectLst/>
                          <a:latin typeface="Tw Cen MT Condensed Extra Bold" panose="020B0803020202020204" pitchFamily="34" charset="0"/>
                          <a:ea typeface="Calibri"/>
                          <a:cs typeface="Times New Roman"/>
                        </a:rPr>
                        <a:t>Summer 1</a:t>
                      </a: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4026213"/>
                  </a:ext>
                </a:extLst>
              </a:tr>
              <a:tr h="25451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b="0">
                        <a:effectLst/>
                        <a:latin typeface="Tw Cen MT Condensed Extra Bold" panose="020B0803020202020204" pitchFamily="34" charset="0"/>
                        <a:ea typeface="Calibri"/>
                        <a:cs typeface="Times New Roman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b="0">
                        <a:effectLst/>
                        <a:latin typeface="Tw Cen MT Condensed Extra Bold" panose="020B0803020202020204" pitchFamily="34" charset="0"/>
                        <a:ea typeface="Calibri"/>
                        <a:cs typeface="Times New Roman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b="0">
                        <a:effectLst/>
                        <a:latin typeface="Tw Cen MT Condensed Extra Bold" panose="020B0803020202020204" pitchFamily="34" charset="0"/>
                        <a:ea typeface="Calibri"/>
                        <a:cs typeface="Times New Roman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900" b="0">
                        <a:effectLst/>
                        <a:latin typeface="Tw Cen MT Condensed Extra Bold" panose="020B0803020202020204" pitchFamily="34" charset="0"/>
                        <a:ea typeface="Calibri"/>
                        <a:cs typeface="Times New Roman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0">
                          <a:effectLst/>
                          <a:latin typeface="Tw Cen MT Condensed Extra Bold" panose="020B0803020202020204" pitchFamily="34" charset="0"/>
                          <a:ea typeface="Calibri"/>
                          <a:cs typeface="Times New Roman"/>
                        </a:rPr>
                        <a:t>Textiles</a:t>
                      </a: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000000"/>
                          </a:highlight>
                          <a:latin typeface="Tw Cen MT Condensed Extra Bold" panose="020B0803020202020204" pitchFamily="34" charset="0"/>
                        </a:rPr>
                        <a:t>EXPECTATIONS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ROTATION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TEXTILES//ART//3D//PHOTOGRAPHY 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ROTATION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PUT WORK INTO SKETCHBOOKS INCLUDING WRITTEN ANALYSI</a:t>
                      </a:r>
                      <a:endParaRPr lang="en-GB" sz="900" b="0" i="0" u="none" strike="noStrike" noProof="0" dirty="0">
                        <a:solidFill>
                          <a:srgbClr val="00B0F0"/>
                        </a:solidFill>
                        <a:effectLst/>
                        <a:latin typeface="Tw Cen MT Condensed Extra Bold" panose="020B0803020202020204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000000"/>
                          </a:highlight>
                          <a:latin typeface="Tw Cen MT Condensed Extra Bold" panose="020B0803020202020204" pitchFamily="34" charset="0"/>
                        </a:rPr>
                        <a:t>ALEXANDER MCQUEEN – SAVAGE BEAUTY COLLECTION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1: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WATCH AMQ VIDEO BASED AROUND THE SAVAGE BEAUTY COLLECTION 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2: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TITLE PAGE//MOODBOARD//MIND MAP - AS ONE 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AO1/AO3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3: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COLOUR &amp; FABRIC ANALYSIS 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AO1 </a:t>
                      </a: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PALLETTE//SWATCHES/PAINT//FABRIC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Tw Cen MT Condensed Extra Bold" panose="020B0803020202020204" pitchFamily="34" charset="0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latin typeface="Tw Cen MT Condensed Extra Bold" panose="020B0803020202020204" pitchFamily="34" charset="0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4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: </a:t>
                      </a: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ARTIST STUDY 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AO1/AO3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5: </a:t>
                      </a: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PHOTOSHOOT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AO2/AO3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6: 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MARK MAKING 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AO2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</a:t>
                      </a: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PEN//PENCIL//INK//PAINT//CRAYON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7: 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BATIK 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AO2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</a:t>
                      </a: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DEVELOPMENT FROM MARK MAKING ON PAPER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TASK 8: GUT REACTION 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AO2/AO3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9: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OBSERVATIONAL DRAWING 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AO2/AO3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</a:t>
                      </a: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FROM PHOTOSHOOT &amp; OBJECTS 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10: 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FASHION &amp; DIGITAL ILLUSTRATIONS 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AO2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</a:t>
                      </a: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IN THE STYLE OF AMQ COLLECTION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11: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TIE DYE/BLEACH DYE/RUST DYE 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AO2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12: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HEATPRESS 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AO2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</a:t>
                      </a: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NATURAL OBJECTS//PRINT//PATTERN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13: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FELTING </a:t>
                      </a: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HAND &amp; MACHINE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14: 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FOILING </a:t>
                      </a: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RANGE OF FABRICS, IRON &amp; HEAT PRESS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15: 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HOW TO USE THE SEWING MACHINE </a:t>
                      </a: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SETTING UP, BASIC STITCHES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16: 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HOW TO HAND SEW </a:t>
                      </a: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EMBROIDERY STITCHES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17: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PAPER MANIPULATION </a:t>
                      </a: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DRAPING ON MANNEQUIN 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TASK 18: CAD CAM </a:t>
                      </a: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FONT AND IMAGE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Tw Cen MT Condensed Extra Bold" panose="020B0803020202020204" pitchFamily="34" charset="0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000000"/>
                          </a:highlight>
                          <a:latin typeface="Tw Cen MT Condensed Extra Bold" panose="020B0803020202020204" pitchFamily="34" charset="0"/>
                        </a:rPr>
                        <a:t>ALEXANDER MCQUEEN – SAVAGE BEAUTY COLLECTION REFINEMENT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</a:t>
                      </a:r>
                      <a:r>
                        <a:rPr lang="en-GB" sz="900" b="0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w Cen MT Condensed Extra Bold" panose="020B0803020202020204" pitchFamily="34" charset="0"/>
                        </a:rPr>
                        <a:t>AO2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Tw Cen MT Condensed Extra Bold" panose="020B0803020202020204" pitchFamily="34" charset="0"/>
                      </a:endParaRP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1: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DRAWING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2: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PRINT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3: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DECORATION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4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: FABRIC MANIPULTAION </a:t>
                      </a: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Tw Cen MT Condensed Extra Bold" panose="020B0803020202020204" pitchFamily="34" charset="0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1: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DRAWING </a:t>
                      </a: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INITIAL DESIGN IDEAS//DIGITAL</a:t>
                      </a:r>
                      <a:r>
                        <a:rPr lang="en-US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2: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DEVELOPMENT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4: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DEVELOPMENT</a:t>
                      </a: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</a:p>
                    <a:p>
                      <a:pPr algn="l" rtl="0" fontAlgn="base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Tw Cen MT Condensed Extra Bold" panose="020B0803020202020204" pitchFamily="34" charset="0"/>
                        </a:rPr>
                        <a:t>TASK 2:</a:t>
                      </a: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 PLAN FOR A04 </a:t>
                      </a:r>
                      <a:r>
                        <a:rPr lang="en-GB" sz="900" b="0" i="0" u="none" strike="noStrike" dirty="0">
                          <a:solidFill>
                            <a:srgbClr val="00B0F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FINAL PIECE PLAN//FINAL DESIGN</a:t>
                      </a:r>
                      <a:endParaRPr lang="en-US" sz="900" b="0" i="0" dirty="0">
                        <a:solidFill>
                          <a:srgbClr val="000000"/>
                        </a:solidFill>
                        <a:effectLst/>
                        <a:latin typeface="Tw Cen MT Condensed Extra Bold" panose="020B0803020202020204" pitchFamily="34" charset="0"/>
                      </a:endParaRPr>
                    </a:p>
                    <a:p>
                      <a:pPr algn="l" rtl="0" fontAlgn="base">
                        <a:buNone/>
                      </a:pPr>
                      <a:endParaRPr lang="en-GB" sz="900" b="0" i="0" dirty="0">
                        <a:solidFill>
                          <a:srgbClr val="000000"/>
                        </a:solidFill>
                        <a:effectLst/>
                        <a:latin typeface="Tw Cen MT Condensed Extra Bold" panose="020B0803020202020204" pitchFamily="34" charset="0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75120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5621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F1526A8-90B4-81BB-08D0-5FF77FC75C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373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5314" tIns="32657" rIns="65314" bIns="32657" numCol="1" anchor="ctr" anchorCtr="0" compatLnSpc="1">
            <a:prstTxWarp prst="textNoShape">
              <a:avLst/>
            </a:prstTxWarp>
            <a:spAutoFit/>
          </a:bodyPr>
          <a:lstStyle/>
          <a:p>
            <a:pPr defTabSz="653156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2000" dirty="0">
                <a:solidFill>
                  <a:prstClr val="black"/>
                </a:solidFill>
                <a:highlight>
                  <a:srgbClr val="FFFF00"/>
                </a:highlight>
                <a:latin typeface="Tw Cen MT Condensed Extra Bold"/>
                <a:ea typeface="Calibri"/>
                <a:cs typeface="Times New Roman"/>
              </a:rPr>
              <a:t>Year 11 Textiles</a:t>
            </a:r>
            <a:endParaRPr lang="en-GB" altLang="en-US" sz="2000" dirty="0">
              <a:solidFill>
                <a:prstClr val="black"/>
              </a:solidFill>
              <a:highlight>
                <a:srgbClr val="FFFF00"/>
              </a:highlight>
              <a:latin typeface="Tw Cen MT Condensed Extra Bold" panose="020B0803020202020204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BA53FAF-CFCC-31BB-3D0F-3306B9EE6B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3307147"/>
              </p:ext>
            </p:extLst>
          </p:nvPr>
        </p:nvGraphicFramePr>
        <p:xfrm>
          <a:off x="92211" y="468987"/>
          <a:ext cx="12007577" cy="2350286"/>
        </p:xfrm>
        <a:graphic>
          <a:graphicData uri="http://schemas.openxmlformats.org/drawingml/2006/table">
            <a:tbl>
              <a:tblPr firstRow="1" firstCol="1" bandRow="1"/>
              <a:tblGrid>
                <a:gridCol w="766778">
                  <a:extLst>
                    <a:ext uri="{9D8B030D-6E8A-4147-A177-3AD203B41FA5}">
                      <a16:colId xmlns:a16="http://schemas.microsoft.com/office/drawing/2014/main" val="1088848458"/>
                    </a:ext>
                  </a:extLst>
                </a:gridCol>
                <a:gridCol w="3008161">
                  <a:extLst>
                    <a:ext uri="{9D8B030D-6E8A-4147-A177-3AD203B41FA5}">
                      <a16:colId xmlns:a16="http://schemas.microsoft.com/office/drawing/2014/main" val="3877152167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val="1211857123"/>
                    </a:ext>
                  </a:extLst>
                </a:gridCol>
                <a:gridCol w="2886075">
                  <a:extLst>
                    <a:ext uri="{9D8B030D-6E8A-4147-A177-3AD203B41FA5}">
                      <a16:colId xmlns:a16="http://schemas.microsoft.com/office/drawing/2014/main" val="3451766785"/>
                    </a:ext>
                  </a:extLst>
                </a:gridCol>
                <a:gridCol w="2908163">
                  <a:extLst>
                    <a:ext uri="{9D8B030D-6E8A-4147-A177-3AD203B41FA5}">
                      <a16:colId xmlns:a16="http://schemas.microsoft.com/office/drawing/2014/main" val="2407054912"/>
                    </a:ext>
                  </a:extLst>
                </a:gridCol>
              </a:tblGrid>
              <a:tr h="158471">
                <a:tc gridSpan="5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Tw Cen MT Condensed Extra Bold"/>
                          <a:ea typeface="Calibri"/>
                          <a:cs typeface="Times New Roman"/>
                        </a:rPr>
                        <a:t> Component 1 </a:t>
                      </a:r>
                      <a:endParaRPr lang="en-GB" sz="1100" b="0">
                        <a:effectLst/>
                        <a:latin typeface="Tw Cen MT Condensed Extra Bold" panose="020B0803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5668136"/>
                  </a:ext>
                </a:extLst>
              </a:tr>
              <a:tr h="186437">
                <a:tc gridSpan="2">
                  <a:txBody>
                    <a:bodyPr/>
                    <a:lstStyle/>
                    <a:p>
                      <a:pPr lvl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100" b="0">
                          <a:effectLst/>
                          <a:latin typeface="Tw Cen MT Condensed Extra Bold"/>
                          <a:ea typeface="Calibri"/>
                          <a:cs typeface="Times New Roman"/>
                        </a:rPr>
                        <a:t>Autumn 1</a:t>
                      </a:r>
                      <a:endParaRPr lang="en-US" sz="1100"/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0">
                          <a:solidFill>
                            <a:srgbClr val="FF0000"/>
                          </a:solidFill>
                          <a:effectLst/>
                          <a:latin typeface="Tw Cen MT Condensed Extra Bold" panose="020B08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Autumn 2</a:t>
                      </a: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0">
                          <a:effectLst/>
                          <a:latin typeface="Tw Cen MT Condensed Extra Bold"/>
                          <a:ea typeface="Calibri"/>
                          <a:cs typeface="Times New Roman"/>
                        </a:rPr>
                        <a:t>Spring 1</a:t>
                      </a: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0">
                          <a:solidFill>
                            <a:srgbClr val="FF0000"/>
                          </a:solidFill>
                          <a:effectLst/>
                          <a:latin typeface="Tw Cen MT Condensed Extra Bold" panose="020B08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2</a:t>
                      </a: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4026213"/>
                  </a:ext>
                </a:extLst>
              </a:tr>
              <a:tr h="756752">
                <a:tc rowSpan="2"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dirty="0">
                        <a:effectLst/>
                        <a:latin typeface="Tw Cen MT Condensed Extra Bold"/>
                        <a:ea typeface="Calibri"/>
                        <a:cs typeface="Times New Roman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dirty="0">
                        <a:effectLst/>
                        <a:latin typeface="Tw Cen MT Condensed Extra Bold"/>
                        <a:ea typeface="Calibri"/>
                        <a:cs typeface="Times New Roman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dirty="0">
                        <a:effectLst/>
                        <a:latin typeface="Tw Cen MT Condensed Extra Bold"/>
                        <a:ea typeface="Calibri"/>
                        <a:cs typeface="Times New Roman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dirty="0">
                        <a:effectLst/>
                        <a:latin typeface="Tw Cen MT Condensed Extra Bold"/>
                        <a:ea typeface="Calibri"/>
                        <a:cs typeface="Times New Roman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100" b="0" dirty="0">
                          <a:effectLst/>
                          <a:latin typeface="Tw Cen MT Condensed Extra Bold"/>
                          <a:ea typeface="Calibri"/>
                          <a:cs typeface="Times New Roman"/>
                        </a:rPr>
                        <a:t>Textiles</a:t>
                      </a: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/>
                        </a:rPr>
                        <a:t>Refinement </a:t>
                      </a: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/>
                        </a:rPr>
                        <a:t>Development of ideas</a:t>
                      </a:r>
                      <a:endParaRPr lang="en-GB" sz="1100" dirty="0"/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/>
                        </a:rPr>
                        <a:t>Final Piece </a:t>
                      </a:r>
                      <a:endParaRPr lang="en-US" sz="1100" b="0" i="0" u="none" strike="noStrike" noProof="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/>
                        </a:rPr>
                        <a:t>Exam Portfolio</a:t>
                      </a:r>
                      <a:endParaRPr lang="en-US" sz="1100" b="0" i="0" u="none" strike="noStrike" noProof="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  <a:p>
                      <a:pPr marL="171450" lvl="0" indent="-171450">
                        <a:lnSpc>
                          <a:spcPct val="107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Calibri,Sans-Serif"/>
                        <a:buChar char="-"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/>
                        </a:rPr>
                        <a:t>Exams</a:t>
                      </a:r>
                      <a:endParaRPr lang="en-US" sz="1100" b="0" i="0" u="none" strike="noStrike" noProof="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7512080"/>
                  </a:ext>
                </a:extLst>
              </a:tr>
              <a:tr h="756752">
                <a:tc vMerge="1">
                  <a:txBody>
                    <a:bodyPr/>
                    <a:lstStyle/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dirty="0">
                        <a:effectLst/>
                        <a:latin typeface="Tw Cen MT Condensed Extra Bold"/>
                        <a:ea typeface="Calibri"/>
                        <a:cs typeface="Times New Roman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Complete Component 1​</a:t>
                      </a:r>
                      <a:endParaRPr lang="en-GB" sz="1100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60% of GCSE​</a:t>
                      </a:r>
                      <a:endParaRPr lang="en-GB" sz="1100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A01 – Develop ideas, investigate artists 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1100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AO2 – Development &amp; refinement 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1100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AO3 – Links to exam brief, presentation 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1100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AO4 – Final outcomes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​</a:t>
                      </a:r>
                      <a:endParaRPr lang="en-GB" sz="1100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dirty="0"/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100" b="0" i="0" u="none" strike="noStrike" noProof="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Exam briefs issued by AQA​</a:t>
                      </a:r>
                      <a:endParaRPr lang="en-GB" sz="1100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Component 2 ​</a:t>
                      </a:r>
                      <a:endParaRPr lang="en-GB" sz="1100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Tw Cen MT Condensed Extra Bold" panose="020B0803020202020204" pitchFamily="34" charset="0"/>
                        </a:rPr>
                        <a:t>40% of GCSE​</a:t>
                      </a:r>
                      <a:endParaRPr lang="en-GB" sz="1100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171450" lvl="0" indent="-171450">
                        <a:lnSpc>
                          <a:spcPct val="107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Calibri,Sans-Serif"/>
                        <a:buChar char="-"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latin typeface="Tw Cen MT Condensed Extra Bold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Component 2 ​</a:t>
                      </a:r>
                      <a:endParaRPr lang="en-GB" sz="1100" b="0" i="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40% of GCSE​</a:t>
                      </a:r>
                      <a:endParaRPr lang="en-GB" sz="1100" b="0" i="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  <a:p>
                      <a:pPr algn="l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w Cen MT Condensed Extra Bold" panose="020B0803020202020204" pitchFamily="34" charset="0"/>
                        </a:rPr>
                        <a:t>TEXTILES EXAM ​</a:t>
                      </a:r>
                      <a:endParaRPr lang="en-GB" sz="1100" b="0" i="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</a:endParaRPr>
                    </a:p>
                    <a:p>
                      <a:pPr lvl="0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noProof="0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Tw Cen MT Condensed Extra Bold"/>
                      </a:endParaRPr>
                    </a:p>
                  </a:txBody>
                  <a:tcPr marL="48986" marR="489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1315636"/>
                  </a:ext>
                </a:extLst>
              </a:tr>
            </a:tbl>
          </a:graphicData>
        </a:graphic>
      </p:graphicFrame>
      <p:sp>
        <p:nvSpPr>
          <p:cNvPr id="11" name="Rectangle 3">
            <a:extLst>
              <a:ext uri="{FF2B5EF4-FFF2-40B4-BE49-F238E27FC236}">
                <a16:creationId xmlns:a16="http://schemas.microsoft.com/office/drawing/2014/main" id="{99F14644-F412-0776-99A5-649587A90B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3900" y="100488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0779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1479</Words>
  <Application>Microsoft Office PowerPoint</Application>
  <PresentationFormat>Widescreen</PresentationFormat>
  <Paragraphs>264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Calibri,Sans-Serif</vt:lpstr>
      <vt:lpstr>Segoe UI</vt:lpstr>
      <vt:lpstr>Times New Roman</vt:lpstr>
      <vt:lpstr>Tw Cen MT Condensed Extra Bold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Fiona Cumbo</dc:creator>
  <cp:lastModifiedBy>Fiona Cumbo</cp:lastModifiedBy>
  <cp:revision>2</cp:revision>
  <dcterms:created xsi:type="dcterms:W3CDTF">2026-02-24T08:45:12Z</dcterms:created>
  <dcterms:modified xsi:type="dcterms:W3CDTF">2026-02-24T11:47:24Z</dcterms:modified>
</cp:coreProperties>
</file>